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5" r:id="rId4"/>
    <p:sldId id="273" r:id="rId5"/>
    <p:sldId id="261" r:id="rId6"/>
    <p:sldId id="262" r:id="rId7"/>
    <p:sldId id="275" r:id="rId8"/>
    <p:sldId id="269" r:id="rId9"/>
    <p:sldId id="270" r:id="rId10"/>
    <p:sldId id="257" r:id="rId11"/>
    <p:sldId id="271" r:id="rId12"/>
    <p:sldId id="268" r:id="rId13"/>
    <p:sldId id="276" r:id="rId14"/>
    <p:sldId id="277" r:id="rId15"/>
    <p:sldId id="280" r:id="rId16"/>
    <p:sldId id="281" r:id="rId17"/>
    <p:sldId id="259" r:id="rId18"/>
    <p:sldId id="260" r:id="rId19"/>
    <p:sldId id="279" r:id="rId20"/>
    <p:sldId id="278" r:id="rId21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CA522-DEF2-40E7-BBE9-1257A52BCC42}" type="datetimeFigureOut">
              <a:rPr lang="es-SV" smtClean="0"/>
              <a:t>21/10/2014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8586C-78B5-4D42-850D-1304ADF5BC1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531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60806" cy="6858001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8F2C-ECE4-4265-9711-9372FFEEE464}" type="datetimeFigureOut">
              <a:rPr lang="es-SV" smtClean="0"/>
              <a:pPr/>
              <a:t>21/10/2014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BF87-7806-43C1-BF87-030A9F773754}" type="slidenum">
              <a:rPr lang="es-SV" smtClean="0"/>
              <a:pPr/>
              <a:t>‹Nº›</a:t>
            </a:fld>
            <a:endParaRPr lang="es-SV"/>
          </a:p>
        </p:txBody>
      </p:sp>
      <p:grpSp>
        <p:nvGrpSpPr>
          <p:cNvPr id="9" name="Save"/>
          <p:cNvGrpSpPr>
            <a:grpSpLocks noChangeAspect="1"/>
          </p:cNvGrpSpPr>
          <p:nvPr userDrawn="1"/>
        </p:nvGrpSpPr>
        <p:grpSpPr>
          <a:xfrm>
            <a:off x="211262" y="284594"/>
            <a:ext cx="377825" cy="377825"/>
            <a:chOff x="5029992" y="1396998"/>
            <a:chExt cx="377825" cy="377825"/>
          </a:xfrm>
          <a:solidFill>
            <a:schemeClr val="bg1"/>
          </a:solidFill>
        </p:grpSpPr>
        <p:sp>
          <p:nvSpPr>
            <p:cNvPr id="10" name="Save Icon"/>
            <p:cNvSpPr>
              <a:spLocks noChangeAspect="1" noEditPoints="1"/>
            </p:cNvSpPr>
            <p:nvPr/>
          </p:nvSpPr>
          <p:spPr bwMode="auto">
            <a:xfrm>
              <a:off x="5122067" y="1497010"/>
              <a:ext cx="193675" cy="177800"/>
            </a:xfrm>
            <a:custGeom>
              <a:avLst/>
              <a:gdLst>
                <a:gd name="T0" fmla="*/ 84 w 677"/>
                <a:gd name="T1" fmla="*/ 621 h 621"/>
                <a:gd name="T2" fmla="*/ 84 w 677"/>
                <a:gd name="T3" fmla="*/ 565 h 621"/>
                <a:gd name="T4" fmla="*/ 84 w 677"/>
                <a:gd name="T5" fmla="*/ 316 h 621"/>
                <a:gd name="T6" fmla="*/ 56 w 677"/>
                <a:gd name="T7" fmla="*/ 339 h 621"/>
                <a:gd name="T8" fmla="*/ 0 w 677"/>
                <a:gd name="T9" fmla="*/ 254 h 621"/>
                <a:gd name="T10" fmla="*/ 338 w 677"/>
                <a:gd name="T11" fmla="*/ 0 h 621"/>
                <a:gd name="T12" fmla="*/ 479 w 677"/>
                <a:gd name="T13" fmla="*/ 106 h 621"/>
                <a:gd name="T14" fmla="*/ 479 w 677"/>
                <a:gd name="T15" fmla="*/ 28 h 621"/>
                <a:gd name="T16" fmla="*/ 536 w 677"/>
                <a:gd name="T17" fmla="*/ 14 h 621"/>
                <a:gd name="T18" fmla="*/ 536 w 677"/>
                <a:gd name="T19" fmla="*/ 148 h 621"/>
                <a:gd name="T20" fmla="*/ 677 w 677"/>
                <a:gd name="T21" fmla="*/ 254 h 621"/>
                <a:gd name="T22" fmla="*/ 621 w 677"/>
                <a:gd name="T23" fmla="*/ 339 h 621"/>
                <a:gd name="T24" fmla="*/ 592 w 677"/>
                <a:gd name="T25" fmla="*/ 316 h 621"/>
                <a:gd name="T26" fmla="*/ 592 w 677"/>
                <a:gd name="T27" fmla="*/ 565 h 621"/>
                <a:gd name="T28" fmla="*/ 592 w 677"/>
                <a:gd name="T29" fmla="*/ 621 h 621"/>
                <a:gd name="T30" fmla="*/ 84 w 677"/>
                <a:gd name="T31" fmla="*/ 621 h 621"/>
                <a:gd name="T32" fmla="*/ 338 w 677"/>
                <a:gd name="T33" fmla="*/ 113 h 621"/>
                <a:gd name="T34" fmla="*/ 141 w 677"/>
                <a:gd name="T35" fmla="*/ 271 h 621"/>
                <a:gd name="T36" fmla="*/ 141 w 677"/>
                <a:gd name="T37" fmla="*/ 565 h 621"/>
                <a:gd name="T38" fmla="*/ 254 w 677"/>
                <a:gd name="T39" fmla="*/ 565 h 621"/>
                <a:gd name="T40" fmla="*/ 254 w 677"/>
                <a:gd name="T41" fmla="*/ 395 h 621"/>
                <a:gd name="T42" fmla="*/ 423 w 677"/>
                <a:gd name="T43" fmla="*/ 395 h 621"/>
                <a:gd name="T44" fmla="*/ 423 w 677"/>
                <a:gd name="T45" fmla="*/ 565 h 621"/>
                <a:gd name="T46" fmla="*/ 536 w 677"/>
                <a:gd name="T47" fmla="*/ 565 h 621"/>
                <a:gd name="T48" fmla="*/ 536 w 677"/>
                <a:gd name="T49" fmla="*/ 271 h 621"/>
                <a:gd name="T50" fmla="*/ 338 w 677"/>
                <a:gd name="T51" fmla="*/ 113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7" h="621">
                  <a:moveTo>
                    <a:pt x="84" y="621"/>
                  </a:moveTo>
                  <a:lnTo>
                    <a:pt x="84" y="565"/>
                  </a:lnTo>
                  <a:lnTo>
                    <a:pt x="84" y="316"/>
                  </a:lnTo>
                  <a:lnTo>
                    <a:pt x="56" y="339"/>
                  </a:lnTo>
                  <a:lnTo>
                    <a:pt x="0" y="254"/>
                  </a:lnTo>
                  <a:lnTo>
                    <a:pt x="338" y="0"/>
                  </a:lnTo>
                  <a:lnTo>
                    <a:pt x="479" y="106"/>
                  </a:lnTo>
                  <a:lnTo>
                    <a:pt x="479" y="28"/>
                  </a:lnTo>
                  <a:lnTo>
                    <a:pt x="536" y="14"/>
                  </a:lnTo>
                  <a:lnTo>
                    <a:pt x="536" y="148"/>
                  </a:lnTo>
                  <a:lnTo>
                    <a:pt x="677" y="254"/>
                  </a:lnTo>
                  <a:lnTo>
                    <a:pt x="621" y="339"/>
                  </a:lnTo>
                  <a:lnTo>
                    <a:pt x="592" y="316"/>
                  </a:lnTo>
                  <a:lnTo>
                    <a:pt x="592" y="565"/>
                  </a:lnTo>
                  <a:lnTo>
                    <a:pt x="592" y="621"/>
                  </a:lnTo>
                  <a:lnTo>
                    <a:pt x="84" y="621"/>
                  </a:lnTo>
                  <a:close/>
                  <a:moveTo>
                    <a:pt x="338" y="113"/>
                  </a:moveTo>
                  <a:lnTo>
                    <a:pt x="141" y="271"/>
                  </a:lnTo>
                  <a:lnTo>
                    <a:pt x="141" y="565"/>
                  </a:lnTo>
                  <a:lnTo>
                    <a:pt x="254" y="565"/>
                  </a:lnTo>
                  <a:lnTo>
                    <a:pt x="254" y="395"/>
                  </a:lnTo>
                  <a:lnTo>
                    <a:pt x="423" y="395"/>
                  </a:lnTo>
                  <a:lnTo>
                    <a:pt x="423" y="565"/>
                  </a:lnTo>
                  <a:lnTo>
                    <a:pt x="536" y="565"/>
                  </a:lnTo>
                  <a:lnTo>
                    <a:pt x="536" y="271"/>
                  </a:lnTo>
                  <a:lnTo>
                    <a:pt x="338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  <p:sp>
          <p:nvSpPr>
            <p:cNvPr id="11" name="Circle"/>
            <p:cNvSpPr>
              <a:spLocks noChangeAspect="1" noEditPoints="1"/>
            </p:cNvSpPr>
            <p:nvPr/>
          </p:nvSpPr>
          <p:spPr bwMode="auto">
            <a:xfrm>
              <a:off x="5029992" y="1396998"/>
              <a:ext cx="377825" cy="377825"/>
            </a:xfrm>
            <a:custGeom>
              <a:avLst/>
              <a:gdLst>
                <a:gd name="T0" fmla="*/ 663 w 1327"/>
                <a:gd name="T1" fmla="*/ 0 h 1326"/>
                <a:gd name="T2" fmla="*/ 1327 w 1327"/>
                <a:gd name="T3" fmla="*/ 663 h 1326"/>
                <a:gd name="T4" fmla="*/ 663 w 1327"/>
                <a:gd name="T5" fmla="*/ 1326 h 1326"/>
                <a:gd name="T6" fmla="*/ 0 w 1327"/>
                <a:gd name="T7" fmla="*/ 663 h 1326"/>
                <a:gd name="T8" fmla="*/ 663 w 1327"/>
                <a:gd name="T9" fmla="*/ 0 h 1326"/>
                <a:gd name="T10" fmla="*/ 663 w 1327"/>
                <a:gd name="T11" fmla="*/ 85 h 1326"/>
                <a:gd name="T12" fmla="*/ 85 w 1327"/>
                <a:gd name="T13" fmla="*/ 663 h 1326"/>
                <a:gd name="T14" fmla="*/ 663 w 1327"/>
                <a:gd name="T15" fmla="*/ 1242 h 1326"/>
                <a:gd name="T16" fmla="*/ 1242 w 1327"/>
                <a:gd name="T17" fmla="*/ 663 h 1326"/>
                <a:gd name="T18" fmla="*/ 663 w 1327"/>
                <a:gd name="T19" fmla="*/ 85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7" h="1326">
                  <a:moveTo>
                    <a:pt x="663" y="0"/>
                  </a:moveTo>
                  <a:cubicBezTo>
                    <a:pt x="1030" y="0"/>
                    <a:pt x="1327" y="297"/>
                    <a:pt x="1327" y="663"/>
                  </a:cubicBezTo>
                  <a:cubicBezTo>
                    <a:pt x="1327" y="1029"/>
                    <a:pt x="1030" y="1326"/>
                    <a:pt x="663" y="1326"/>
                  </a:cubicBezTo>
                  <a:cubicBezTo>
                    <a:pt x="297" y="1326"/>
                    <a:pt x="0" y="1029"/>
                    <a:pt x="0" y="663"/>
                  </a:cubicBezTo>
                  <a:cubicBezTo>
                    <a:pt x="0" y="297"/>
                    <a:pt x="297" y="0"/>
                    <a:pt x="663" y="0"/>
                  </a:cubicBezTo>
                  <a:close/>
                  <a:moveTo>
                    <a:pt x="663" y="85"/>
                  </a:moveTo>
                  <a:cubicBezTo>
                    <a:pt x="344" y="85"/>
                    <a:pt x="85" y="344"/>
                    <a:pt x="85" y="663"/>
                  </a:cubicBezTo>
                  <a:cubicBezTo>
                    <a:pt x="85" y="983"/>
                    <a:pt x="344" y="1242"/>
                    <a:pt x="663" y="1242"/>
                  </a:cubicBezTo>
                  <a:cubicBezTo>
                    <a:pt x="983" y="1242"/>
                    <a:pt x="1242" y="983"/>
                    <a:pt x="1242" y="663"/>
                  </a:cubicBezTo>
                  <a:cubicBezTo>
                    <a:pt x="1242" y="344"/>
                    <a:pt x="983" y="85"/>
                    <a:pt x="663" y="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/>
            </a:p>
          </p:txBody>
        </p:sp>
      </p:grpSp>
      <p:sp>
        <p:nvSpPr>
          <p:cNvPr id="12" name="Label"/>
          <p:cNvSpPr>
            <a:spLocks/>
          </p:cNvSpPr>
          <p:nvPr userDrawn="1"/>
        </p:nvSpPr>
        <p:spPr bwMode="auto">
          <a:xfrm>
            <a:off x="35496" y="689399"/>
            <a:ext cx="736666" cy="219321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 cap="flat" cmpd="sng" algn="ctr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576" tIns="32400" rIns="36576" bIns="3240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Home</a:t>
            </a:r>
            <a:endParaRPr lang="en-US" sz="1000" dirty="0">
              <a:solidFill>
                <a:schemeClr val="bg1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4047207"/>
            <a:ext cx="7772400" cy="1470025"/>
          </a:xfrm>
        </p:spPr>
        <p:txBody>
          <a:bodyPr/>
          <a:lstStyle/>
          <a:p>
            <a:r>
              <a:rPr lang="es-SV" dirty="0" smtClean="0"/>
              <a:t>Diplomado de Educación Fiscal y Transparencia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5954365"/>
            <a:ext cx="6400800" cy="769640"/>
          </a:xfrm>
        </p:spPr>
        <p:txBody>
          <a:bodyPr>
            <a:normAutofit/>
          </a:bodyPr>
          <a:lstStyle/>
          <a:p>
            <a:r>
              <a:rPr lang="es-SV" sz="2000" dirty="0" smtClean="0">
                <a:solidFill>
                  <a:schemeClr val="bg1"/>
                </a:solidFill>
              </a:rPr>
              <a:t>Ministerio de Educación, Ministerio de Hacienda y Secretaría de Participación Ciudadana, Transparencia y Anticorrupción</a:t>
            </a:r>
            <a:endParaRPr lang="es-SV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cooperacion.rree.gob.sv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92" y="1825044"/>
            <a:ext cx="4205040" cy="18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1" y="1523085"/>
            <a:ext cx="7949331" cy="4314014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Inicio del diplomado</a:t>
            </a:r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268760"/>
            <a:ext cx="3528392" cy="45683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1069" t="33094" r="38569" b="29500"/>
          <a:stretch>
            <a:fillRect/>
          </a:stretch>
        </p:blipFill>
        <p:spPr bwMode="auto">
          <a:xfrm>
            <a:off x="94239" y="1628800"/>
            <a:ext cx="87944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Distribución de Docentes Inscritos</a:t>
            </a:r>
            <a:endParaRPr lang="es-SV" dirty="0"/>
          </a:p>
        </p:txBody>
      </p:sp>
      <p:pic>
        <p:nvPicPr>
          <p:cNvPr id="3" name="2 Imagen" descr="map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7" y="1317590"/>
            <a:ext cx="7468957" cy="4055625"/>
          </a:xfrm>
          <a:prstGeom prst="rect">
            <a:avLst/>
          </a:prstGeom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580112" y="3933056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10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1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2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6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7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8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9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5724128" y="5394672"/>
            <a:ext cx="648072" cy="338584"/>
            <a:chOff x="816" y="2304"/>
            <a:chExt cx="1440" cy="448"/>
          </a:xfrm>
        </p:grpSpPr>
        <p:sp>
          <p:nvSpPr>
            <p:cNvPr id="1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4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2051720" y="3212976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22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3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24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18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19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20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21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2627784" y="2132856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26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31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2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33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27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29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30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34" name="Group 17"/>
          <p:cNvGrpSpPr>
            <a:grpSpLocks/>
          </p:cNvGrpSpPr>
          <p:nvPr/>
        </p:nvGrpSpPr>
        <p:grpSpPr bwMode="auto">
          <a:xfrm>
            <a:off x="5076056" y="3212976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40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41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42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36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37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38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39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43" name="Group 17"/>
          <p:cNvGrpSpPr>
            <a:grpSpLocks/>
          </p:cNvGrpSpPr>
          <p:nvPr/>
        </p:nvGrpSpPr>
        <p:grpSpPr bwMode="auto">
          <a:xfrm>
            <a:off x="6588224" y="3789040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44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49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50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51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45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46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47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48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7380312" y="4293096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53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58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59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0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54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55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56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57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61" name="Group 17"/>
          <p:cNvGrpSpPr>
            <a:grpSpLocks/>
          </p:cNvGrpSpPr>
          <p:nvPr/>
        </p:nvGrpSpPr>
        <p:grpSpPr bwMode="auto">
          <a:xfrm>
            <a:off x="7092280" y="3284984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62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67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8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69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63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64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65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66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70" name="Group 17"/>
          <p:cNvGrpSpPr>
            <a:grpSpLocks/>
          </p:cNvGrpSpPr>
          <p:nvPr/>
        </p:nvGrpSpPr>
        <p:grpSpPr bwMode="auto">
          <a:xfrm>
            <a:off x="3707904" y="2996952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71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76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77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78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73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75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79" name="Group 17"/>
          <p:cNvGrpSpPr>
            <a:grpSpLocks/>
          </p:cNvGrpSpPr>
          <p:nvPr/>
        </p:nvGrpSpPr>
        <p:grpSpPr bwMode="auto">
          <a:xfrm>
            <a:off x="4355976" y="2060848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80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85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86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87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81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82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84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88" name="Group 17"/>
          <p:cNvGrpSpPr>
            <a:grpSpLocks/>
          </p:cNvGrpSpPr>
          <p:nvPr/>
        </p:nvGrpSpPr>
        <p:grpSpPr bwMode="auto">
          <a:xfrm>
            <a:off x="4283968" y="3861048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89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94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95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96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90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91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92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93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97" name="Group 17"/>
          <p:cNvGrpSpPr>
            <a:grpSpLocks/>
          </p:cNvGrpSpPr>
          <p:nvPr/>
        </p:nvGrpSpPr>
        <p:grpSpPr bwMode="auto">
          <a:xfrm>
            <a:off x="5148064" y="2492896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98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103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04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05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99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100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101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102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106" name="Group 17"/>
          <p:cNvGrpSpPr>
            <a:grpSpLocks/>
          </p:cNvGrpSpPr>
          <p:nvPr/>
        </p:nvGrpSpPr>
        <p:grpSpPr bwMode="auto">
          <a:xfrm>
            <a:off x="4139952" y="2924944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107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112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13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14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108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109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110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111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115" name="Group 17"/>
          <p:cNvGrpSpPr>
            <a:grpSpLocks/>
          </p:cNvGrpSpPr>
          <p:nvPr/>
        </p:nvGrpSpPr>
        <p:grpSpPr bwMode="auto">
          <a:xfrm>
            <a:off x="3059832" y="3068960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116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121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22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23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117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118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119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120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124" name="Group 17"/>
          <p:cNvGrpSpPr>
            <a:grpSpLocks/>
          </p:cNvGrpSpPr>
          <p:nvPr/>
        </p:nvGrpSpPr>
        <p:grpSpPr bwMode="auto">
          <a:xfrm>
            <a:off x="1403648" y="2636912"/>
            <a:ext cx="377482" cy="504259"/>
            <a:chOff x="4109864" y="2500313"/>
            <a:chExt cx="1078086" cy="1537898"/>
          </a:xfr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grpSpPr>
        <p:grpSp>
          <p:nvGrpSpPr>
            <p:cNvPr id="125" name="Group 4"/>
            <p:cNvGrpSpPr>
              <a:grpSpLocks/>
            </p:cNvGrpSpPr>
            <p:nvPr/>
          </p:nvGrpSpPr>
          <p:grpSpPr bwMode="auto">
            <a:xfrm>
              <a:off x="4109864" y="3335127"/>
              <a:ext cx="703376" cy="703084"/>
              <a:chOff x="5524674" y="1413200"/>
              <a:chExt cx="703376" cy="703084"/>
            </a:xfrm>
          </p:grpSpPr>
          <p:sp>
            <p:nvSpPr>
              <p:cNvPr id="130" name="Oval 678"/>
              <p:cNvSpPr/>
              <p:nvPr/>
            </p:nvSpPr>
            <p:spPr>
              <a:xfrm>
                <a:off x="5524674" y="1413200"/>
                <a:ext cx="703376" cy="703084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34000"/>
                  </a:prst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1" name="Oval 679"/>
              <p:cNvSpPr/>
              <p:nvPr/>
            </p:nvSpPr>
            <p:spPr>
              <a:xfrm>
                <a:off x="5627879" y="1516361"/>
                <a:ext cx="496967" cy="496762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5400000" scaled="0"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  <p:sp>
            <p:nvSpPr>
              <p:cNvPr id="132" name="Oval 680"/>
              <p:cNvSpPr/>
              <p:nvPr/>
            </p:nvSpPr>
            <p:spPr>
              <a:xfrm>
                <a:off x="5766013" y="1651265"/>
                <a:ext cx="228637" cy="226955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5400000" scaled="0"/>
              </a:gra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kern="0">
                  <a:solidFill>
                    <a:srgbClr val="FFFFFF"/>
                  </a:solidFill>
                  <a:latin typeface="Calibri"/>
                  <a:ea typeface="+mn-ea"/>
                  <a:cs typeface="Arial" charset="0"/>
                </a:endParaRPr>
              </a:p>
            </p:txBody>
          </p:sp>
        </p:grpSp>
        <p:sp>
          <p:nvSpPr>
            <p:cNvPr id="126" name="Freeform 57"/>
            <p:cNvSpPr>
              <a:spLocks/>
            </p:cNvSpPr>
            <p:nvPr/>
          </p:nvSpPr>
          <p:spPr bwMode="auto">
            <a:xfrm rot="15813706" flipH="1" flipV="1">
              <a:off x="4658487" y="3156412"/>
              <a:ext cx="255522" cy="803404"/>
            </a:xfrm>
            <a:custGeom>
              <a:avLst/>
              <a:gdLst/>
              <a:ahLst/>
              <a:cxnLst>
                <a:cxn ang="0">
                  <a:pos x="1431" y="75"/>
                </a:cxn>
                <a:cxn ang="0">
                  <a:pos x="1720" y="15"/>
                </a:cxn>
                <a:cxn ang="0">
                  <a:pos x="2010" y="0"/>
                </a:cxn>
                <a:cxn ang="0">
                  <a:pos x="2296" y="27"/>
                </a:cxn>
                <a:cxn ang="0">
                  <a:pos x="2573" y="93"/>
                </a:cxn>
                <a:cxn ang="0">
                  <a:pos x="2838" y="199"/>
                </a:cxn>
                <a:cxn ang="0">
                  <a:pos x="3086" y="341"/>
                </a:cxn>
                <a:cxn ang="0">
                  <a:pos x="3310" y="517"/>
                </a:cxn>
                <a:cxn ang="0">
                  <a:pos x="3509" y="727"/>
                </a:cxn>
                <a:cxn ang="0">
                  <a:pos x="3677" y="968"/>
                </a:cxn>
                <a:cxn ang="0">
                  <a:pos x="3811" y="1239"/>
                </a:cxn>
                <a:cxn ang="0">
                  <a:pos x="3856" y="1364"/>
                </a:cxn>
                <a:cxn ang="0">
                  <a:pos x="3893" y="1490"/>
                </a:cxn>
                <a:cxn ang="0">
                  <a:pos x="3920" y="1617"/>
                </a:cxn>
                <a:cxn ang="0">
                  <a:pos x="3940" y="1744"/>
                </a:cxn>
                <a:cxn ang="0">
                  <a:pos x="3950" y="1871"/>
                </a:cxn>
                <a:cxn ang="0">
                  <a:pos x="3953" y="1998"/>
                </a:cxn>
                <a:cxn ang="0">
                  <a:pos x="3947" y="2123"/>
                </a:cxn>
                <a:cxn ang="0">
                  <a:pos x="3933" y="2249"/>
                </a:cxn>
                <a:cxn ang="0">
                  <a:pos x="3912" y="2372"/>
                </a:cxn>
                <a:cxn ang="0">
                  <a:pos x="3882" y="2494"/>
                </a:cxn>
                <a:cxn ang="0">
                  <a:pos x="3809" y="2742"/>
                </a:cxn>
                <a:cxn ang="0">
                  <a:pos x="3693" y="3249"/>
                </a:cxn>
                <a:cxn ang="0">
                  <a:pos x="3626" y="3756"/>
                </a:cxn>
                <a:cxn ang="0">
                  <a:pos x="3605" y="4264"/>
                </a:cxn>
                <a:cxn ang="0">
                  <a:pos x="3623" y="4770"/>
                </a:cxn>
                <a:cxn ang="0">
                  <a:pos x="3675" y="5276"/>
                </a:cxn>
                <a:cxn ang="0">
                  <a:pos x="3758" y="5780"/>
                </a:cxn>
                <a:cxn ang="0">
                  <a:pos x="3864" y="6282"/>
                </a:cxn>
                <a:cxn ang="0">
                  <a:pos x="3991" y="6781"/>
                </a:cxn>
                <a:cxn ang="0">
                  <a:pos x="4130" y="7278"/>
                </a:cxn>
                <a:cxn ang="0">
                  <a:pos x="4279" y="7771"/>
                </a:cxn>
                <a:cxn ang="0">
                  <a:pos x="4318" y="7913"/>
                </a:cxn>
                <a:cxn ang="0">
                  <a:pos x="4192" y="7656"/>
                </a:cxn>
                <a:cxn ang="0">
                  <a:pos x="3944" y="7179"/>
                </a:cxn>
                <a:cxn ang="0">
                  <a:pos x="3689" y="6718"/>
                </a:cxn>
                <a:cxn ang="0">
                  <a:pos x="3382" y="6202"/>
                </a:cxn>
                <a:cxn ang="0">
                  <a:pos x="3034" y="5663"/>
                </a:cxn>
                <a:cxn ang="0">
                  <a:pos x="2648" y="5130"/>
                </a:cxn>
                <a:cxn ang="0">
                  <a:pos x="2235" y="4634"/>
                </a:cxn>
                <a:cxn ang="0">
                  <a:pos x="1800" y="4206"/>
                </a:cxn>
                <a:cxn ang="0">
                  <a:pos x="1352" y="3875"/>
                </a:cxn>
                <a:cxn ang="0">
                  <a:pos x="1117" y="3749"/>
                </a:cxn>
                <a:cxn ang="0">
                  <a:pos x="993" y="3677"/>
                </a:cxn>
                <a:cxn ang="0">
                  <a:pos x="873" y="3600"/>
                </a:cxn>
                <a:cxn ang="0">
                  <a:pos x="758" y="3514"/>
                </a:cxn>
                <a:cxn ang="0">
                  <a:pos x="648" y="3422"/>
                </a:cxn>
                <a:cxn ang="0">
                  <a:pos x="544" y="3323"/>
                </a:cxn>
                <a:cxn ang="0">
                  <a:pos x="447" y="3217"/>
                </a:cxn>
                <a:cxn ang="0">
                  <a:pos x="357" y="3103"/>
                </a:cxn>
                <a:cxn ang="0">
                  <a:pos x="276" y="2980"/>
                </a:cxn>
                <a:cxn ang="0">
                  <a:pos x="204" y="2851"/>
                </a:cxn>
                <a:cxn ang="0">
                  <a:pos x="142" y="2713"/>
                </a:cxn>
                <a:cxn ang="0">
                  <a:pos x="51" y="2425"/>
                </a:cxn>
                <a:cxn ang="0">
                  <a:pos x="6" y="2136"/>
                </a:cxn>
                <a:cxn ang="0">
                  <a:pos x="4" y="1846"/>
                </a:cxn>
                <a:cxn ang="0">
                  <a:pos x="45" y="1562"/>
                </a:cxn>
                <a:cxn ang="0">
                  <a:pos x="124" y="1289"/>
                </a:cxn>
                <a:cxn ang="0">
                  <a:pos x="243" y="1029"/>
                </a:cxn>
                <a:cxn ang="0">
                  <a:pos x="397" y="790"/>
                </a:cxn>
                <a:cxn ang="0">
                  <a:pos x="585" y="572"/>
                </a:cxn>
                <a:cxn ang="0">
                  <a:pos x="805" y="384"/>
                </a:cxn>
                <a:cxn ang="0">
                  <a:pos x="1056" y="227"/>
                </a:cxn>
              </a:cxnLst>
              <a:rect l="0" t="0" r="r" b="b"/>
              <a:pathLst>
                <a:path w="4330" h="7934">
                  <a:moveTo>
                    <a:pt x="1240" y="142"/>
                  </a:moveTo>
                  <a:lnTo>
                    <a:pt x="1335" y="106"/>
                  </a:lnTo>
                  <a:lnTo>
                    <a:pt x="1431" y="75"/>
                  </a:lnTo>
                  <a:lnTo>
                    <a:pt x="1526" y="51"/>
                  </a:lnTo>
                  <a:lnTo>
                    <a:pt x="1623" y="31"/>
                  </a:lnTo>
                  <a:lnTo>
                    <a:pt x="1720" y="15"/>
                  </a:lnTo>
                  <a:lnTo>
                    <a:pt x="1817" y="5"/>
                  </a:lnTo>
                  <a:lnTo>
                    <a:pt x="1914" y="0"/>
                  </a:lnTo>
                  <a:lnTo>
                    <a:pt x="2010" y="0"/>
                  </a:lnTo>
                  <a:lnTo>
                    <a:pt x="2106" y="4"/>
                  </a:lnTo>
                  <a:lnTo>
                    <a:pt x="2202" y="13"/>
                  </a:lnTo>
                  <a:lnTo>
                    <a:pt x="2296" y="27"/>
                  </a:lnTo>
                  <a:lnTo>
                    <a:pt x="2390" y="44"/>
                  </a:lnTo>
                  <a:lnTo>
                    <a:pt x="2483" y="66"/>
                  </a:lnTo>
                  <a:lnTo>
                    <a:pt x="2573" y="93"/>
                  </a:lnTo>
                  <a:lnTo>
                    <a:pt x="2663" y="124"/>
                  </a:lnTo>
                  <a:lnTo>
                    <a:pt x="2752" y="159"/>
                  </a:lnTo>
                  <a:lnTo>
                    <a:pt x="2838" y="199"/>
                  </a:lnTo>
                  <a:lnTo>
                    <a:pt x="2922" y="242"/>
                  </a:lnTo>
                  <a:lnTo>
                    <a:pt x="3005" y="290"/>
                  </a:lnTo>
                  <a:lnTo>
                    <a:pt x="3086" y="341"/>
                  </a:lnTo>
                  <a:lnTo>
                    <a:pt x="3163" y="396"/>
                  </a:lnTo>
                  <a:lnTo>
                    <a:pt x="3238" y="455"/>
                  </a:lnTo>
                  <a:lnTo>
                    <a:pt x="3310" y="517"/>
                  </a:lnTo>
                  <a:lnTo>
                    <a:pt x="3379" y="585"/>
                  </a:lnTo>
                  <a:lnTo>
                    <a:pt x="3446" y="654"/>
                  </a:lnTo>
                  <a:lnTo>
                    <a:pt x="3509" y="727"/>
                  </a:lnTo>
                  <a:lnTo>
                    <a:pt x="3569" y="805"/>
                  </a:lnTo>
                  <a:lnTo>
                    <a:pt x="3625" y="885"/>
                  </a:lnTo>
                  <a:lnTo>
                    <a:pt x="3677" y="968"/>
                  </a:lnTo>
                  <a:lnTo>
                    <a:pt x="3726" y="1056"/>
                  </a:lnTo>
                  <a:lnTo>
                    <a:pt x="3770" y="1146"/>
                  </a:lnTo>
                  <a:lnTo>
                    <a:pt x="3811" y="1239"/>
                  </a:lnTo>
                  <a:lnTo>
                    <a:pt x="3826" y="1280"/>
                  </a:lnTo>
                  <a:lnTo>
                    <a:pt x="3842" y="1322"/>
                  </a:lnTo>
                  <a:lnTo>
                    <a:pt x="3856" y="1364"/>
                  </a:lnTo>
                  <a:lnTo>
                    <a:pt x="3869" y="1406"/>
                  </a:lnTo>
                  <a:lnTo>
                    <a:pt x="3881" y="1448"/>
                  </a:lnTo>
                  <a:lnTo>
                    <a:pt x="3893" y="1490"/>
                  </a:lnTo>
                  <a:lnTo>
                    <a:pt x="3903" y="1533"/>
                  </a:lnTo>
                  <a:lnTo>
                    <a:pt x="3912" y="1574"/>
                  </a:lnTo>
                  <a:lnTo>
                    <a:pt x="3920" y="1617"/>
                  </a:lnTo>
                  <a:lnTo>
                    <a:pt x="3927" y="1659"/>
                  </a:lnTo>
                  <a:lnTo>
                    <a:pt x="3935" y="1702"/>
                  </a:lnTo>
                  <a:lnTo>
                    <a:pt x="3940" y="1744"/>
                  </a:lnTo>
                  <a:lnTo>
                    <a:pt x="3944" y="1787"/>
                  </a:lnTo>
                  <a:lnTo>
                    <a:pt x="3948" y="1828"/>
                  </a:lnTo>
                  <a:lnTo>
                    <a:pt x="3950" y="1871"/>
                  </a:lnTo>
                  <a:lnTo>
                    <a:pt x="3952" y="1913"/>
                  </a:lnTo>
                  <a:lnTo>
                    <a:pt x="3953" y="1956"/>
                  </a:lnTo>
                  <a:lnTo>
                    <a:pt x="3953" y="1998"/>
                  </a:lnTo>
                  <a:lnTo>
                    <a:pt x="3952" y="2040"/>
                  </a:lnTo>
                  <a:lnTo>
                    <a:pt x="3950" y="2081"/>
                  </a:lnTo>
                  <a:lnTo>
                    <a:pt x="3947" y="2123"/>
                  </a:lnTo>
                  <a:lnTo>
                    <a:pt x="3944" y="2165"/>
                  </a:lnTo>
                  <a:lnTo>
                    <a:pt x="3939" y="2207"/>
                  </a:lnTo>
                  <a:lnTo>
                    <a:pt x="3933" y="2249"/>
                  </a:lnTo>
                  <a:lnTo>
                    <a:pt x="3927" y="2290"/>
                  </a:lnTo>
                  <a:lnTo>
                    <a:pt x="3920" y="2331"/>
                  </a:lnTo>
                  <a:lnTo>
                    <a:pt x="3912" y="2372"/>
                  </a:lnTo>
                  <a:lnTo>
                    <a:pt x="3903" y="2413"/>
                  </a:lnTo>
                  <a:lnTo>
                    <a:pt x="3894" y="2453"/>
                  </a:lnTo>
                  <a:lnTo>
                    <a:pt x="3882" y="2494"/>
                  </a:lnTo>
                  <a:lnTo>
                    <a:pt x="3871" y="2533"/>
                  </a:lnTo>
                  <a:lnTo>
                    <a:pt x="3859" y="2573"/>
                  </a:lnTo>
                  <a:lnTo>
                    <a:pt x="3809" y="2742"/>
                  </a:lnTo>
                  <a:lnTo>
                    <a:pt x="3764" y="2911"/>
                  </a:lnTo>
                  <a:lnTo>
                    <a:pt x="3725" y="3080"/>
                  </a:lnTo>
                  <a:lnTo>
                    <a:pt x="3693" y="3249"/>
                  </a:lnTo>
                  <a:lnTo>
                    <a:pt x="3665" y="3418"/>
                  </a:lnTo>
                  <a:lnTo>
                    <a:pt x="3644" y="3587"/>
                  </a:lnTo>
                  <a:lnTo>
                    <a:pt x="3626" y="3756"/>
                  </a:lnTo>
                  <a:lnTo>
                    <a:pt x="3614" y="3925"/>
                  </a:lnTo>
                  <a:lnTo>
                    <a:pt x="3607" y="4095"/>
                  </a:lnTo>
                  <a:lnTo>
                    <a:pt x="3605" y="4264"/>
                  </a:lnTo>
                  <a:lnTo>
                    <a:pt x="3607" y="4432"/>
                  </a:lnTo>
                  <a:lnTo>
                    <a:pt x="3613" y="4602"/>
                  </a:lnTo>
                  <a:lnTo>
                    <a:pt x="3623" y="4770"/>
                  </a:lnTo>
                  <a:lnTo>
                    <a:pt x="3637" y="4939"/>
                  </a:lnTo>
                  <a:lnTo>
                    <a:pt x="3655" y="5108"/>
                  </a:lnTo>
                  <a:lnTo>
                    <a:pt x="3675" y="5276"/>
                  </a:lnTo>
                  <a:lnTo>
                    <a:pt x="3700" y="5444"/>
                  </a:lnTo>
                  <a:lnTo>
                    <a:pt x="3727" y="5613"/>
                  </a:lnTo>
                  <a:lnTo>
                    <a:pt x="3758" y="5780"/>
                  </a:lnTo>
                  <a:lnTo>
                    <a:pt x="3791" y="5947"/>
                  </a:lnTo>
                  <a:lnTo>
                    <a:pt x="3826" y="6115"/>
                  </a:lnTo>
                  <a:lnTo>
                    <a:pt x="3864" y="6282"/>
                  </a:lnTo>
                  <a:lnTo>
                    <a:pt x="3905" y="6448"/>
                  </a:lnTo>
                  <a:lnTo>
                    <a:pt x="3947" y="6616"/>
                  </a:lnTo>
                  <a:lnTo>
                    <a:pt x="3991" y="6781"/>
                  </a:lnTo>
                  <a:lnTo>
                    <a:pt x="4036" y="6947"/>
                  </a:lnTo>
                  <a:lnTo>
                    <a:pt x="4082" y="7113"/>
                  </a:lnTo>
                  <a:lnTo>
                    <a:pt x="4130" y="7278"/>
                  </a:lnTo>
                  <a:lnTo>
                    <a:pt x="4179" y="7442"/>
                  </a:lnTo>
                  <a:lnTo>
                    <a:pt x="4229" y="7606"/>
                  </a:lnTo>
                  <a:lnTo>
                    <a:pt x="4279" y="7771"/>
                  </a:lnTo>
                  <a:lnTo>
                    <a:pt x="4330" y="7934"/>
                  </a:lnTo>
                  <a:lnTo>
                    <a:pt x="4329" y="7933"/>
                  </a:lnTo>
                  <a:lnTo>
                    <a:pt x="4318" y="7913"/>
                  </a:lnTo>
                  <a:lnTo>
                    <a:pt x="4299" y="7873"/>
                  </a:lnTo>
                  <a:lnTo>
                    <a:pt x="4271" y="7817"/>
                  </a:lnTo>
                  <a:lnTo>
                    <a:pt x="4192" y="7656"/>
                  </a:lnTo>
                  <a:lnTo>
                    <a:pt x="4081" y="7441"/>
                  </a:lnTo>
                  <a:lnTo>
                    <a:pt x="4016" y="7316"/>
                  </a:lnTo>
                  <a:lnTo>
                    <a:pt x="3944" y="7179"/>
                  </a:lnTo>
                  <a:lnTo>
                    <a:pt x="3864" y="7033"/>
                  </a:lnTo>
                  <a:lnTo>
                    <a:pt x="3779" y="6879"/>
                  </a:lnTo>
                  <a:lnTo>
                    <a:pt x="3689" y="6718"/>
                  </a:lnTo>
                  <a:lnTo>
                    <a:pt x="3592" y="6550"/>
                  </a:lnTo>
                  <a:lnTo>
                    <a:pt x="3490" y="6378"/>
                  </a:lnTo>
                  <a:lnTo>
                    <a:pt x="3382" y="6202"/>
                  </a:lnTo>
                  <a:lnTo>
                    <a:pt x="3270" y="6024"/>
                  </a:lnTo>
                  <a:lnTo>
                    <a:pt x="3154" y="5843"/>
                  </a:lnTo>
                  <a:lnTo>
                    <a:pt x="3034" y="5663"/>
                  </a:lnTo>
                  <a:lnTo>
                    <a:pt x="2908" y="5483"/>
                  </a:lnTo>
                  <a:lnTo>
                    <a:pt x="2780" y="5305"/>
                  </a:lnTo>
                  <a:lnTo>
                    <a:pt x="2648" y="5130"/>
                  </a:lnTo>
                  <a:lnTo>
                    <a:pt x="2513" y="4960"/>
                  </a:lnTo>
                  <a:lnTo>
                    <a:pt x="2375" y="4793"/>
                  </a:lnTo>
                  <a:lnTo>
                    <a:pt x="2235" y="4634"/>
                  </a:lnTo>
                  <a:lnTo>
                    <a:pt x="2092" y="4482"/>
                  </a:lnTo>
                  <a:lnTo>
                    <a:pt x="1947" y="4339"/>
                  </a:lnTo>
                  <a:lnTo>
                    <a:pt x="1800" y="4206"/>
                  </a:lnTo>
                  <a:lnTo>
                    <a:pt x="1652" y="4083"/>
                  </a:lnTo>
                  <a:lnTo>
                    <a:pt x="1503" y="3973"/>
                  </a:lnTo>
                  <a:lnTo>
                    <a:pt x="1352" y="3875"/>
                  </a:lnTo>
                  <a:lnTo>
                    <a:pt x="1201" y="3792"/>
                  </a:lnTo>
                  <a:lnTo>
                    <a:pt x="1159" y="3771"/>
                  </a:lnTo>
                  <a:lnTo>
                    <a:pt x="1117" y="3749"/>
                  </a:lnTo>
                  <a:lnTo>
                    <a:pt x="1075" y="3725"/>
                  </a:lnTo>
                  <a:lnTo>
                    <a:pt x="1034" y="3702"/>
                  </a:lnTo>
                  <a:lnTo>
                    <a:pt x="993" y="3677"/>
                  </a:lnTo>
                  <a:lnTo>
                    <a:pt x="953" y="3652"/>
                  </a:lnTo>
                  <a:lnTo>
                    <a:pt x="912" y="3626"/>
                  </a:lnTo>
                  <a:lnTo>
                    <a:pt x="873" y="3600"/>
                  </a:lnTo>
                  <a:lnTo>
                    <a:pt x="834" y="3572"/>
                  </a:lnTo>
                  <a:lnTo>
                    <a:pt x="796" y="3544"/>
                  </a:lnTo>
                  <a:lnTo>
                    <a:pt x="758" y="3514"/>
                  </a:lnTo>
                  <a:lnTo>
                    <a:pt x="720" y="3484"/>
                  </a:lnTo>
                  <a:lnTo>
                    <a:pt x="684" y="3454"/>
                  </a:lnTo>
                  <a:lnTo>
                    <a:pt x="648" y="3422"/>
                  </a:lnTo>
                  <a:lnTo>
                    <a:pt x="612" y="3390"/>
                  </a:lnTo>
                  <a:lnTo>
                    <a:pt x="577" y="3357"/>
                  </a:lnTo>
                  <a:lnTo>
                    <a:pt x="544" y="3323"/>
                  </a:lnTo>
                  <a:lnTo>
                    <a:pt x="511" y="3288"/>
                  </a:lnTo>
                  <a:lnTo>
                    <a:pt x="479" y="3253"/>
                  </a:lnTo>
                  <a:lnTo>
                    <a:pt x="447" y="3217"/>
                  </a:lnTo>
                  <a:lnTo>
                    <a:pt x="416" y="3179"/>
                  </a:lnTo>
                  <a:lnTo>
                    <a:pt x="387" y="3142"/>
                  </a:lnTo>
                  <a:lnTo>
                    <a:pt x="357" y="3103"/>
                  </a:lnTo>
                  <a:lnTo>
                    <a:pt x="330" y="3063"/>
                  </a:lnTo>
                  <a:lnTo>
                    <a:pt x="302" y="3022"/>
                  </a:lnTo>
                  <a:lnTo>
                    <a:pt x="276" y="2980"/>
                  </a:lnTo>
                  <a:lnTo>
                    <a:pt x="251" y="2938"/>
                  </a:lnTo>
                  <a:lnTo>
                    <a:pt x="227" y="2895"/>
                  </a:lnTo>
                  <a:lnTo>
                    <a:pt x="204" y="2851"/>
                  </a:lnTo>
                  <a:lnTo>
                    <a:pt x="183" y="2806"/>
                  </a:lnTo>
                  <a:lnTo>
                    <a:pt x="162" y="2760"/>
                  </a:lnTo>
                  <a:lnTo>
                    <a:pt x="142" y="2713"/>
                  </a:lnTo>
                  <a:lnTo>
                    <a:pt x="107" y="2618"/>
                  </a:lnTo>
                  <a:lnTo>
                    <a:pt x="76" y="2522"/>
                  </a:lnTo>
                  <a:lnTo>
                    <a:pt x="51" y="2425"/>
                  </a:lnTo>
                  <a:lnTo>
                    <a:pt x="32" y="2329"/>
                  </a:lnTo>
                  <a:lnTo>
                    <a:pt x="16" y="2232"/>
                  </a:lnTo>
                  <a:lnTo>
                    <a:pt x="6" y="2136"/>
                  </a:lnTo>
                  <a:lnTo>
                    <a:pt x="1" y="2039"/>
                  </a:lnTo>
                  <a:lnTo>
                    <a:pt x="0" y="1942"/>
                  </a:lnTo>
                  <a:lnTo>
                    <a:pt x="4" y="1846"/>
                  </a:lnTo>
                  <a:lnTo>
                    <a:pt x="13" y="1751"/>
                  </a:lnTo>
                  <a:lnTo>
                    <a:pt x="26" y="1656"/>
                  </a:lnTo>
                  <a:lnTo>
                    <a:pt x="45" y="1562"/>
                  </a:lnTo>
                  <a:lnTo>
                    <a:pt x="67" y="1470"/>
                  </a:lnTo>
                  <a:lnTo>
                    <a:pt x="94" y="1378"/>
                  </a:lnTo>
                  <a:lnTo>
                    <a:pt x="124" y="1289"/>
                  </a:lnTo>
                  <a:lnTo>
                    <a:pt x="160" y="1201"/>
                  </a:lnTo>
                  <a:lnTo>
                    <a:pt x="199" y="1114"/>
                  </a:lnTo>
                  <a:lnTo>
                    <a:pt x="243" y="1029"/>
                  </a:lnTo>
                  <a:lnTo>
                    <a:pt x="290" y="947"/>
                  </a:lnTo>
                  <a:lnTo>
                    <a:pt x="341" y="867"/>
                  </a:lnTo>
                  <a:lnTo>
                    <a:pt x="397" y="790"/>
                  </a:lnTo>
                  <a:lnTo>
                    <a:pt x="455" y="714"/>
                  </a:lnTo>
                  <a:lnTo>
                    <a:pt x="518" y="642"/>
                  </a:lnTo>
                  <a:lnTo>
                    <a:pt x="585" y="572"/>
                  </a:lnTo>
                  <a:lnTo>
                    <a:pt x="655" y="506"/>
                  </a:lnTo>
                  <a:lnTo>
                    <a:pt x="728" y="443"/>
                  </a:lnTo>
                  <a:lnTo>
                    <a:pt x="805" y="384"/>
                  </a:lnTo>
                  <a:lnTo>
                    <a:pt x="886" y="328"/>
                  </a:lnTo>
                  <a:lnTo>
                    <a:pt x="969" y="274"/>
                  </a:lnTo>
                  <a:lnTo>
                    <a:pt x="1056" y="227"/>
                  </a:lnTo>
                  <a:lnTo>
                    <a:pt x="1146" y="182"/>
                  </a:lnTo>
                  <a:lnTo>
                    <a:pt x="1240" y="142"/>
                  </a:lnTo>
                  <a:close/>
                </a:path>
              </a:pathLst>
            </a:custGeom>
            <a:solidFill>
              <a:sysClr val="windowText" lastClr="000000">
                <a:lumMod val="95000"/>
                <a:lumOff val="5000"/>
                <a:alpha val="25000"/>
              </a:sys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Calibri" pitchFamily="-109" charset="0"/>
                <a:ea typeface="+mn-ea"/>
                <a:cs typeface="Arial" charset="0"/>
              </a:endParaRPr>
            </a:p>
          </p:txBody>
        </p:sp>
        <p:grpSp>
          <p:nvGrpSpPr>
            <p:cNvPr id="127" name="Group 133"/>
            <p:cNvGrpSpPr>
              <a:grpSpLocks/>
            </p:cNvGrpSpPr>
            <p:nvPr/>
          </p:nvGrpSpPr>
          <p:grpSpPr bwMode="auto">
            <a:xfrm flipH="1">
              <a:off x="4435355" y="2500313"/>
              <a:ext cx="650979" cy="1241111"/>
              <a:chOff x="7001096" y="2143116"/>
              <a:chExt cx="1000276" cy="1833550"/>
            </a:xfrm>
          </p:grpSpPr>
          <p:sp>
            <p:nvSpPr>
              <p:cNvPr id="128" name="Freeform 57"/>
              <p:cNvSpPr>
                <a:spLocks/>
              </p:cNvSpPr>
              <p:nvPr/>
            </p:nvSpPr>
            <p:spPr bwMode="auto">
              <a:xfrm>
                <a:off x="7001096" y="2143116"/>
                <a:ext cx="1000276" cy="1833550"/>
              </a:xfrm>
              <a:custGeom>
                <a:avLst/>
                <a:gdLst/>
                <a:ahLst/>
                <a:cxnLst>
                  <a:cxn ang="0">
                    <a:pos x="1431" y="75"/>
                  </a:cxn>
                  <a:cxn ang="0">
                    <a:pos x="1720" y="15"/>
                  </a:cxn>
                  <a:cxn ang="0">
                    <a:pos x="2010" y="0"/>
                  </a:cxn>
                  <a:cxn ang="0">
                    <a:pos x="2296" y="27"/>
                  </a:cxn>
                  <a:cxn ang="0">
                    <a:pos x="2573" y="93"/>
                  </a:cxn>
                  <a:cxn ang="0">
                    <a:pos x="2838" y="199"/>
                  </a:cxn>
                  <a:cxn ang="0">
                    <a:pos x="3086" y="341"/>
                  </a:cxn>
                  <a:cxn ang="0">
                    <a:pos x="3310" y="517"/>
                  </a:cxn>
                  <a:cxn ang="0">
                    <a:pos x="3509" y="727"/>
                  </a:cxn>
                  <a:cxn ang="0">
                    <a:pos x="3677" y="968"/>
                  </a:cxn>
                  <a:cxn ang="0">
                    <a:pos x="3811" y="1239"/>
                  </a:cxn>
                  <a:cxn ang="0">
                    <a:pos x="3856" y="1364"/>
                  </a:cxn>
                  <a:cxn ang="0">
                    <a:pos x="3893" y="1490"/>
                  </a:cxn>
                  <a:cxn ang="0">
                    <a:pos x="3920" y="1617"/>
                  </a:cxn>
                  <a:cxn ang="0">
                    <a:pos x="3940" y="1744"/>
                  </a:cxn>
                  <a:cxn ang="0">
                    <a:pos x="3950" y="1871"/>
                  </a:cxn>
                  <a:cxn ang="0">
                    <a:pos x="3953" y="1998"/>
                  </a:cxn>
                  <a:cxn ang="0">
                    <a:pos x="3947" y="2123"/>
                  </a:cxn>
                  <a:cxn ang="0">
                    <a:pos x="3933" y="2249"/>
                  </a:cxn>
                  <a:cxn ang="0">
                    <a:pos x="3912" y="2372"/>
                  </a:cxn>
                  <a:cxn ang="0">
                    <a:pos x="3882" y="2494"/>
                  </a:cxn>
                  <a:cxn ang="0">
                    <a:pos x="3809" y="2742"/>
                  </a:cxn>
                  <a:cxn ang="0">
                    <a:pos x="3693" y="3249"/>
                  </a:cxn>
                  <a:cxn ang="0">
                    <a:pos x="3626" y="3756"/>
                  </a:cxn>
                  <a:cxn ang="0">
                    <a:pos x="3605" y="4264"/>
                  </a:cxn>
                  <a:cxn ang="0">
                    <a:pos x="3623" y="4770"/>
                  </a:cxn>
                  <a:cxn ang="0">
                    <a:pos x="3675" y="5276"/>
                  </a:cxn>
                  <a:cxn ang="0">
                    <a:pos x="3758" y="5780"/>
                  </a:cxn>
                  <a:cxn ang="0">
                    <a:pos x="3864" y="6282"/>
                  </a:cxn>
                  <a:cxn ang="0">
                    <a:pos x="3991" y="6781"/>
                  </a:cxn>
                  <a:cxn ang="0">
                    <a:pos x="4130" y="7278"/>
                  </a:cxn>
                  <a:cxn ang="0">
                    <a:pos x="4279" y="7771"/>
                  </a:cxn>
                  <a:cxn ang="0">
                    <a:pos x="4318" y="7913"/>
                  </a:cxn>
                  <a:cxn ang="0">
                    <a:pos x="4192" y="7656"/>
                  </a:cxn>
                  <a:cxn ang="0">
                    <a:pos x="3944" y="7179"/>
                  </a:cxn>
                  <a:cxn ang="0">
                    <a:pos x="3689" y="6718"/>
                  </a:cxn>
                  <a:cxn ang="0">
                    <a:pos x="3382" y="6202"/>
                  </a:cxn>
                  <a:cxn ang="0">
                    <a:pos x="3034" y="5663"/>
                  </a:cxn>
                  <a:cxn ang="0">
                    <a:pos x="2648" y="5130"/>
                  </a:cxn>
                  <a:cxn ang="0">
                    <a:pos x="2235" y="4634"/>
                  </a:cxn>
                  <a:cxn ang="0">
                    <a:pos x="1800" y="4206"/>
                  </a:cxn>
                  <a:cxn ang="0">
                    <a:pos x="1352" y="3875"/>
                  </a:cxn>
                  <a:cxn ang="0">
                    <a:pos x="1117" y="3749"/>
                  </a:cxn>
                  <a:cxn ang="0">
                    <a:pos x="993" y="3677"/>
                  </a:cxn>
                  <a:cxn ang="0">
                    <a:pos x="873" y="3600"/>
                  </a:cxn>
                  <a:cxn ang="0">
                    <a:pos x="758" y="3514"/>
                  </a:cxn>
                  <a:cxn ang="0">
                    <a:pos x="648" y="3422"/>
                  </a:cxn>
                  <a:cxn ang="0">
                    <a:pos x="544" y="3323"/>
                  </a:cxn>
                  <a:cxn ang="0">
                    <a:pos x="447" y="3217"/>
                  </a:cxn>
                  <a:cxn ang="0">
                    <a:pos x="357" y="3103"/>
                  </a:cxn>
                  <a:cxn ang="0">
                    <a:pos x="276" y="2980"/>
                  </a:cxn>
                  <a:cxn ang="0">
                    <a:pos x="204" y="2851"/>
                  </a:cxn>
                  <a:cxn ang="0">
                    <a:pos x="142" y="2713"/>
                  </a:cxn>
                  <a:cxn ang="0">
                    <a:pos x="51" y="2425"/>
                  </a:cxn>
                  <a:cxn ang="0">
                    <a:pos x="6" y="2136"/>
                  </a:cxn>
                  <a:cxn ang="0">
                    <a:pos x="4" y="1846"/>
                  </a:cxn>
                  <a:cxn ang="0">
                    <a:pos x="45" y="1562"/>
                  </a:cxn>
                  <a:cxn ang="0">
                    <a:pos x="124" y="1289"/>
                  </a:cxn>
                  <a:cxn ang="0">
                    <a:pos x="243" y="1029"/>
                  </a:cxn>
                  <a:cxn ang="0">
                    <a:pos x="397" y="790"/>
                  </a:cxn>
                  <a:cxn ang="0">
                    <a:pos x="585" y="572"/>
                  </a:cxn>
                  <a:cxn ang="0">
                    <a:pos x="805" y="384"/>
                  </a:cxn>
                  <a:cxn ang="0">
                    <a:pos x="1056" y="227"/>
                  </a:cxn>
                </a:cxnLst>
                <a:rect l="0" t="0" r="r" b="b"/>
                <a:pathLst>
                  <a:path w="4330" h="7934">
                    <a:moveTo>
                      <a:pt x="1240" y="142"/>
                    </a:moveTo>
                    <a:lnTo>
                      <a:pt x="1335" y="106"/>
                    </a:lnTo>
                    <a:lnTo>
                      <a:pt x="1431" y="75"/>
                    </a:lnTo>
                    <a:lnTo>
                      <a:pt x="1526" y="51"/>
                    </a:lnTo>
                    <a:lnTo>
                      <a:pt x="1623" y="31"/>
                    </a:lnTo>
                    <a:lnTo>
                      <a:pt x="1720" y="15"/>
                    </a:lnTo>
                    <a:lnTo>
                      <a:pt x="1817" y="5"/>
                    </a:lnTo>
                    <a:lnTo>
                      <a:pt x="1914" y="0"/>
                    </a:lnTo>
                    <a:lnTo>
                      <a:pt x="2010" y="0"/>
                    </a:lnTo>
                    <a:lnTo>
                      <a:pt x="2106" y="4"/>
                    </a:lnTo>
                    <a:lnTo>
                      <a:pt x="2202" y="13"/>
                    </a:lnTo>
                    <a:lnTo>
                      <a:pt x="2296" y="27"/>
                    </a:lnTo>
                    <a:lnTo>
                      <a:pt x="2390" y="44"/>
                    </a:lnTo>
                    <a:lnTo>
                      <a:pt x="2483" y="66"/>
                    </a:lnTo>
                    <a:lnTo>
                      <a:pt x="2573" y="93"/>
                    </a:lnTo>
                    <a:lnTo>
                      <a:pt x="2663" y="124"/>
                    </a:lnTo>
                    <a:lnTo>
                      <a:pt x="2752" y="159"/>
                    </a:lnTo>
                    <a:lnTo>
                      <a:pt x="2838" y="199"/>
                    </a:lnTo>
                    <a:lnTo>
                      <a:pt x="2922" y="242"/>
                    </a:lnTo>
                    <a:lnTo>
                      <a:pt x="3005" y="290"/>
                    </a:lnTo>
                    <a:lnTo>
                      <a:pt x="3086" y="341"/>
                    </a:lnTo>
                    <a:lnTo>
                      <a:pt x="3163" y="396"/>
                    </a:lnTo>
                    <a:lnTo>
                      <a:pt x="3238" y="455"/>
                    </a:lnTo>
                    <a:lnTo>
                      <a:pt x="3310" y="517"/>
                    </a:lnTo>
                    <a:lnTo>
                      <a:pt x="3379" y="585"/>
                    </a:lnTo>
                    <a:lnTo>
                      <a:pt x="3446" y="654"/>
                    </a:lnTo>
                    <a:lnTo>
                      <a:pt x="3509" y="727"/>
                    </a:lnTo>
                    <a:lnTo>
                      <a:pt x="3569" y="805"/>
                    </a:lnTo>
                    <a:lnTo>
                      <a:pt x="3625" y="885"/>
                    </a:lnTo>
                    <a:lnTo>
                      <a:pt x="3677" y="968"/>
                    </a:lnTo>
                    <a:lnTo>
                      <a:pt x="3726" y="1056"/>
                    </a:lnTo>
                    <a:lnTo>
                      <a:pt x="3770" y="1146"/>
                    </a:lnTo>
                    <a:lnTo>
                      <a:pt x="3811" y="1239"/>
                    </a:lnTo>
                    <a:lnTo>
                      <a:pt x="3826" y="1280"/>
                    </a:lnTo>
                    <a:lnTo>
                      <a:pt x="3842" y="1322"/>
                    </a:lnTo>
                    <a:lnTo>
                      <a:pt x="3856" y="1364"/>
                    </a:lnTo>
                    <a:lnTo>
                      <a:pt x="3869" y="1406"/>
                    </a:lnTo>
                    <a:lnTo>
                      <a:pt x="3881" y="1448"/>
                    </a:lnTo>
                    <a:lnTo>
                      <a:pt x="3893" y="1490"/>
                    </a:lnTo>
                    <a:lnTo>
                      <a:pt x="3903" y="1533"/>
                    </a:lnTo>
                    <a:lnTo>
                      <a:pt x="3912" y="1574"/>
                    </a:lnTo>
                    <a:lnTo>
                      <a:pt x="3920" y="1617"/>
                    </a:lnTo>
                    <a:lnTo>
                      <a:pt x="3927" y="1659"/>
                    </a:lnTo>
                    <a:lnTo>
                      <a:pt x="3935" y="1702"/>
                    </a:lnTo>
                    <a:lnTo>
                      <a:pt x="3940" y="1744"/>
                    </a:lnTo>
                    <a:lnTo>
                      <a:pt x="3944" y="1787"/>
                    </a:lnTo>
                    <a:lnTo>
                      <a:pt x="3948" y="1828"/>
                    </a:lnTo>
                    <a:lnTo>
                      <a:pt x="3950" y="1871"/>
                    </a:lnTo>
                    <a:lnTo>
                      <a:pt x="3952" y="1913"/>
                    </a:lnTo>
                    <a:lnTo>
                      <a:pt x="3953" y="1956"/>
                    </a:lnTo>
                    <a:lnTo>
                      <a:pt x="3953" y="1998"/>
                    </a:lnTo>
                    <a:lnTo>
                      <a:pt x="3952" y="2040"/>
                    </a:lnTo>
                    <a:lnTo>
                      <a:pt x="3950" y="2081"/>
                    </a:lnTo>
                    <a:lnTo>
                      <a:pt x="3947" y="2123"/>
                    </a:lnTo>
                    <a:lnTo>
                      <a:pt x="3944" y="2165"/>
                    </a:lnTo>
                    <a:lnTo>
                      <a:pt x="3939" y="2207"/>
                    </a:lnTo>
                    <a:lnTo>
                      <a:pt x="3933" y="2249"/>
                    </a:lnTo>
                    <a:lnTo>
                      <a:pt x="3927" y="2290"/>
                    </a:lnTo>
                    <a:lnTo>
                      <a:pt x="3920" y="2331"/>
                    </a:lnTo>
                    <a:lnTo>
                      <a:pt x="3912" y="2372"/>
                    </a:lnTo>
                    <a:lnTo>
                      <a:pt x="3903" y="2413"/>
                    </a:lnTo>
                    <a:lnTo>
                      <a:pt x="3894" y="2453"/>
                    </a:lnTo>
                    <a:lnTo>
                      <a:pt x="3882" y="2494"/>
                    </a:lnTo>
                    <a:lnTo>
                      <a:pt x="3871" y="2533"/>
                    </a:lnTo>
                    <a:lnTo>
                      <a:pt x="3859" y="2573"/>
                    </a:lnTo>
                    <a:lnTo>
                      <a:pt x="3809" y="2742"/>
                    </a:lnTo>
                    <a:lnTo>
                      <a:pt x="3764" y="2911"/>
                    </a:lnTo>
                    <a:lnTo>
                      <a:pt x="3725" y="3080"/>
                    </a:lnTo>
                    <a:lnTo>
                      <a:pt x="3693" y="3249"/>
                    </a:lnTo>
                    <a:lnTo>
                      <a:pt x="3665" y="3418"/>
                    </a:lnTo>
                    <a:lnTo>
                      <a:pt x="3644" y="3587"/>
                    </a:lnTo>
                    <a:lnTo>
                      <a:pt x="3626" y="3756"/>
                    </a:lnTo>
                    <a:lnTo>
                      <a:pt x="3614" y="3925"/>
                    </a:lnTo>
                    <a:lnTo>
                      <a:pt x="3607" y="4095"/>
                    </a:lnTo>
                    <a:lnTo>
                      <a:pt x="3605" y="4264"/>
                    </a:lnTo>
                    <a:lnTo>
                      <a:pt x="3607" y="4432"/>
                    </a:lnTo>
                    <a:lnTo>
                      <a:pt x="3613" y="4602"/>
                    </a:lnTo>
                    <a:lnTo>
                      <a:pt x="3623" y="4770"/>
                    </a:lnTo>
                    <a:lnTo>
                      <a:pt x="3637" y="4939"/>
                    </a:lnTo>
                    <a:lnTo>
                      <a:pt x="3655" y="5108"/>
                    </a:lnTo>
                    <a:lnTo>
                      <a:pt x="3675" y="5276"/>
                    </a:lnTo>
                    <a:lnTo>
                      <a:pt x="3700" y="5444"/>
                    </a:lnTo>
                    <a:lnTo>
                      <a:pt x="3727" y="5613"/>
                    </a:lnTo>
                    <a:lnTo>
                      <a:pt x="3758" y="5780"/>
                    </a:lnTo>
                    <a:lnTo>
                      <a:pt x="3791" y="5947"/>
                    </a:lnTo>
                    <a:lnTo>
                      <a:pt x="3826" y="6115"/>
                    </a:lnTo>
                    <a:lnTo>
                      <a:pt x="3864" y="6282"/>
                    </a:lnTo>
                    <a:lnTo>
                      <a:pt x="3905" y="6448"/>
                    </a:lnTo>
                    <a:lnTo>
                      <a:pt x="3947" y="6616"/>
                    </a:lnTo>
                    <a:lnTo>
                      <a:pt x="3991" y="6781"/>
                    </a:lnTo>
                    <a:lnTo>
                      <a:pt x="4036" y="6947"/>
                    </a:lnTo>
                    <a:lnTo>
                      <a:pt x="4082" y="7113"/>
                    </a:lnTo>
                    <a:lnTo>
                      <a:pt x="4130" y="7278"/>
                    </a:lnTo>
                    <a:lnTo>
                      <a:pt x="4179" y="7442"/>
                    </a:lnTo>
                    <a:lnTo>
                      <a:pt x="4229" y="7606"/>
                    </a:lnTo>
                    <a:lnTo>
                      <a:pt x="4279" y="7771"/>
                    </a:lnTo>
                    <a:lnTo>
                      <a:pt x="4330" y="7934"/>
                    </a:lnTo>
                    <a:lnTo>
                      <a:pt x="4329" y="7933"/>
                    </a:lnTo>
                    <a:lnTo>
                      <a:pt x="4318" y="7913"/>
                    </a:lnTo>
                    <a:lnTo>
                      <a:pt x="4299" y="7873"/>
                    </a:lnTo>
                    <a:lnTo>
                      <a:pt x="4271" y="7817"/>
                    </a:lnTo>
                    <a:lnTo>
                      <a:pt x="4192" y="7656"/>
                    </a:lnTo>
                    <a:lnTo>
                      <a:pt x="4081" y="7441"/>
                    </a:lnTo>
                    <a:lnTo>
                      <a:pt x="4016" y="7316"/>
                    </a:lnTo>
                    <a:lnTo>
                      <a:pt x="3944" y="7179"/>
                    </a:lnTo>
                    <a:lnTo>
                      <a:pt x="3864" y="7033"/>
                    </a:lnTo>
                    <a:lnTo>
                      <a:pt x="3779" y="6879"/>
                    </a:lnTo>
                    <a:lnTo>
                      <a:pt x="3689" y="6718"/>
                    </a:lnTo>
                    <a:lnTo>
                      <a:pt x="3592" y="6550"/>
                    </a:lnTo>
                    <a:lnTo>
                      <a:pt x="3490" y="6378"/>
                    </a:lnTo>
                    <a:lnTo>
                      <a:pt x="3382" y="6202"/>
                    </a:lnTo>
                    <a:lnTo>
                      <a:pt x="3270" y="6024"/>
                    </a:lnTo>
                    <a:lnTo>
                      <a:pt x="3154" y="5843"/>
                    </a:lnTo>
                    <a:lnTo>
                      <a:pt x="3034" y="5663"/>
                    </a:lnTo>
                    <a:lnTo>
                      <a:pt x="2908" y="5483"/>
                    </a:lnTo>
                    <a:lnTo>
                      <a:pt x="2780" y="5305"/>
                    </a:lnTo>
                    <a:lnTo>
                      <a:pt x="2648" y="5130"/>
                    </a:lnTo>
                    <a:lnTo>
                      <a:pt x="2513" y="4960"/>
                    </a:lnTo>
                    <a:lnTo>
                      <a:pt x="2375" y="4793"/>
                    </a:lnTo>
                    <a:lnTo>
                      <a:pt x="2235" y="4634"/>
                    </a:lnTo>
                    <a:lnTo>
                      <a:pt x="2092" y="4482"/>
                    </a:lnTo>
                    <a:lnTo>
                      <a:pt x="1947" y="4339"/>
                    </a:lnTo>
                    <a:lnTo>
                      <a:pt x="1800" y="4206"/>
                    </a:lnTo>
                    <a:lnTo>
                      <a:pt x="1652" y="4083"/>
                    </a:lnTo>
                    <a:lnTo>
                      <a:pt x="1503" y="3973"/>
                    </a:lnTo>
                    <a:lnTo>
                      <a:pt x="1352" y="3875"/>
                    </a:lnTo>
                    <a:lnTo>
                      <a:pt x="1201" y="3792"/>
                    </a:lnTo>
                    <a:lnTo>
                      <a:pt x="1159" y="3771"/>
                    </a:lnTo>
                    <a:lnTo>
                      <a:pt x="1117" y="3749"/>
                    </a:lnTo>
                    <a:lnTo>
                      <a:pt x="1075" y="3725"/>
                    </a:lnTo>
                    <a:lnTo>
                      <a:pt x="1034" y="3702"/>
                    </a:lnTo>
                    <a:lnTo>
                      <a:pt x="993" y="3677"/>
                    </a:lnTo>
                    <a:lnTo>
                      <a:pt x="953" y="3652"/>
                    </a:lnTo>
                    <a:lnTo>
                      <a:pt x="912" y="3626"/>
                    </a:lnTo>
                    <a:lnTo>
                      <a:pt x="873" y="3600"/>
                    </a:lnTo>
                    <a:lnTo>
                      <a:pt x="834" y="3572"/>
                    </a:lnTo>
                    <a:lnTo>
                      <a:pt x="796" y="3544"/>
                    </a:lnTo>
                    <a:lnTo>
                      <a:pt x="758" y="3514"/>
                    </a:lnTo>
                    <a:lnTo>
                      <a:pt x="720" y="3484"/>
                    </a:lnTo>
                    <a:lnTo>
                      <a:pt x="684" y="3454"/>
                    </a:lnTo>
                    <a:lnTo>
                      <a:pt x="648" y="3422"/>
                    </a:lnTo>
                    <a:lnTo>
                      <a:pt x="612" y="3390"/>
                    </a:lnTo>
                    <a:lnTo>
                      <a:pt x="577" y="3357"/>
                    </a:lnTo>
                    <a:lnTo>
                      <a:pt x="544" y="3323"/>
                    </a:lnTo>
                    <a:lnTo>
                      <a:pt x="511" y="3288"/>
                    </a:lnTo>
                    <a:lnTo>
                      <a:pt x="479" y="3253"/>
                    </a:lnTo>
                    <a:lnTo>
                      <a:pt x="447" y="3217"/>
                    </a:lnTo>
                    <a:lnTo>
                      <a:pt x="416" y="3179"/>
                    </a:lnTo>
                    <a:lnTo>
                      <a:pt x="387" y="3142"/>
                    </a:lnTo>
                    <a:lnTo>
                      <a:pt x="357" y="3103"/>
                    </a:lnTo>
                    <a:lnTo>
                      <a:pt x="330" y="3063"/>
                    </a:lnTo>
                    <a:lnTo>
                      <a:pt x="302" y="3022"/>
                    </a:lnTo>
                    <a:lnTo>
                      <a:pt x="276" y="2980"/>
                    </a:lnTo>
                    <a:lnTo>
                      <a:pt x="251" y="2938"/>
                    </a:lnTo>
                    <a:lnTo>
                      <a:pt x="227" y="2895"/>
                    </a:lnTo>
                    <a:lnTo>
                      <a:pt x="204" y="2851"/>
                    </a:lnTo>
                    <a:lnTo>
                      <a:pt x="183" y="2806"/>
                    </a:lnTo>
                    <a:lnTo>
                      <a:pt x="162" y="2760"/>
                    </a:lnTo>
                    <a:lnTo>
                      <a:pt x="142" y="2713"/>
                    </a:lnTo>
                    <a:lnTo>
                      <a:pt x="107" y="2618"/>
                    </a:lnTo>
                    <a:lnTo>
                      <a:pt x="76" y="2522"/>
                    </a:lnTo>
                    <a:lnTo>
                      <a:pt x="51" y="2425"/>
                    </a:lnTo>
                    <a:lnTo>
                      <a:pt x="32" y="2329"/>
                    </a:lnTo>
                    <a:lnTo>
                      <a:pt x="16" y="2232"/>
                    </a:lnTo>
                    <a:lnTo>
                      <a:pt x="6" y="2136"/>
                    </a:lnTo>
                    <a:lnTo>
                      <a:pt x="1" y="2039"/>
                    </a:lnTo>
                    <a:lnTo>
                      <a:pt x="0" y="1942"/>
                    </a:lnTo>
                    <a:lnTo>
                      <a:pt x="4" y="1846"/>
                    </a:lnTo>
                    <a:lnTo>
                      <a:pt x="13" y="1751"/>
                    </a:lnTo>
                    <a:lnTo>
                      <a:pt x="26" y="1656"/>
                    </a:lnTo>
                    <a:lnTo>
                      <a:pt x="45" y="1562"/>
                    </a:lnTo>
                    <a:lnTo>
                      <a:pt x="67" y="1470"/>
                    </a:lnTo>
                    <a:lnTo>
                      <a:pt x="94" y="1378"/>
                    </a:lnTo>
                    <a:lnTo>
                      <a:pt x="124" y="1289"/>
                    </a:lnTo>
                    <a:lnTo>
                      <a:pt x="160" y="1201"/>
                    </a:lnTo>
                    <a:lnTo>
                      <a:pt x="199" y="1114"/>
                    </a:lnTo>
                    <a:lnTo>
                      <a:pt x="243" y="1029"/>
                    </a:lnTo>
                    <a:lnTo>
                      <a:pt x="290" y="947"/>
                    </a:lnTo>
                    <a:lnTo>
                      <a:pt x="341" y="867"/>
                    </a:lnTo>
                    <a:lnTo>
                      <a:pt x="397" y="790"/>
                    </a:lnTo>
                    <a:lnTo>
                      <a:pt x="455" y="714"/>
                    </a:lnTo>
                    <a:lnTo>
                      <a:pt x="518" y="642"/>
                    </a:lnTo>
                    <a:lnTo>
                      <a:pt x="585" y="572"/>
                    </a:lnTo>
                    <a:lnTo>
                      <a:pt x="655" y="506"/>
                    </a:lnTo>
                    <a:lnTo>
                      <a:pt x="728" y="443"/>
                    </a:lnTo>
                    <a:lnTo>
                      <a:pt x="805" y="384"/>
                    </a:lnTo>
                    <a:lnTo>
                      <a:pt x="886" y="328"/>
                    </a:lnTo>
                    <a:lnTo>
                      <a:pt x="969" y="274"/>
                    </a:lnTo>
                    <a:lnTo>
                      <a:pt x="1056" y="227"/>
                    </a:lnTo>
                    <a:lnTo>
                      <a:pt x="1146" y="182"/>
                    </a:lnTo>
                    <a:lnTo>
                      <a:pt x="1240" y="142"/>
                    </a:lnTo>
                    <a:close/>
                  </a:path>
                </a:pathLst>
              </a:custGeom>
              <a:gradFill>
                <a:gsLst>
                  <a:gs pos="0">
                    <a:srgbClr val="1F497D">
                      <a:lumMod val="50000"/>
                    </a:srgbClr>
                  </a:gs>
                  <a:gs pos="67000">
                    <a:srgbClr val="002060"/>
                  </a:gs>
                </a:gsLst>
                <a:lin ang="5400000" scaled="0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kern="0">
                  <a:solidFill>
                    <a:sysClr val="windowText" lastClr="000000"/>
                  </a:solidFill>
                  <a:latin typeface="Calibri" pitchFamily="-109" charset="0"/>
                  <a:ea typeface="+mn-ea"/>
                  <a:cs typeface="Arial" charset="0"/>
                </a:endParaRPr>
              </a:p>
            </p:txBody>
          </p:sp>
          <p:sp>
            <p:nvSpPr>
              <p:cNvPr id="129" name="Oval 677"/>
              <p:cNvSpPr/>
              <p:nvPr/>
            </p:nvSpPr>
            <p:spPr>
              <a:xfrm flipV="1">
                <a:off x="7128300" y="2206820"/>
                <a:ext cx="687491" cy="623788"/>
              </a:xfrm>
              <a:prstGeom prst="ellipse">
                <a:avLst/>
              </a:prstGeom>
              <a:gradFill>
                <a:gsLst>
                  <a:gs pos="15000">
                    <a:srgbClr val="4F81BD">
                      <a:tint val="66000"/>
                      <a:satMod val="160000"/>
                      <a:alpha val="13000"/>
                    </a:srgbClr>
                  </a:gs>
                  <a:gs pos="100000">
                    <a:srgbClr val="4F81BD">
                      <a:tint val="44500"/>
                      <a:satMod val="160000"/>
                      <a:alpha val="59000"/>
                    </a:srgbClr>
                  </a:gs>
                  <a:gs pos="100000">
                    <a:srgbClr val="4F81BD">
                      <a:tint val="23500"/>
                      <a:satMod val="160000"/>
                      <a:alpha val="41000"/>
                    </a:srgbClr>
                  </a:gs>
                  <a:gs pos="100000">
                    <a:srgbClr val="4F81BD">
                      <a:tint val="23500"/>
                      <a:satMod val="160000"/>
                      <a:alpha val="0"/>
                    </a:srgb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-109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 sz="1800" kern="0" smtClean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</p:grpSp>
      <p:grpSp>
        <p:nvGrpSpPr>
          <p:cNvPr id="133" name="Group 3"/>
          <p:cNvGrpSpPr>
            <a:grpSpLocks/>
          </p:cNvGrpSpPr>
          <p:nvPr/>
        </p:nvGrpSpPr>
        <p:grpSpPr bwMode="auto">
          <a:xfrm>
            <a:off x="179512" y="2348880"/>
            <a:ext cx="648072" cy="338584"/>
            <a:chOff x="816" y="2304"/>
            <a:chExt cx="1440" cy="448"/>
          </a:xfrm>
        </p:grpSpPr>
        <p:sp>
          <p:nvSpPr>
            <p:cNvPr id="13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3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2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36" name="Group 3"/>
          <p:cNvGrpSpPr>
            <a:grpSpLocks/>
          </p:cNvGrpSpPr>
          <p:nvPr/>
        </p:nvGrpSpPr>
        <p:grpSpPr bwMode="auto">
          <a:xfrm>
            <a:off x="971600" y="4437112"/>
            <a:ext cx="648072" cy="338584"/>
            <a:chOff x="816" y="2304"/>
            <a:chExt cx="1440" cy="448"/>
          </a:xfrm>
        </p:grpSpPr>
        <p:sp>
          <p:nvSpPr>
            <p:cNvPr id="137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38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1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39" name="Group 3"/>
          <p:cNvGrpSpPr>
            <a:grpSpLocks/>
          </p:cNvGrpSpPr>
          <p:nvPr/>
        </p:nvGrpSpPr>
        <p:grpSpPr bwMode="auto">
          <a:xfrm>
            <a:off x="2123728" y="4365104"/>
            <a:ext cx="648072" cy="338584"/>
            <a:chOff x="816" y="2304"/>
            <a:chExt cx="1440" cy="448"/>
          </a:xfrm>
        </p:grpSpPr>
        <p:sp>
          <p:nvSpPr>
            <p:cNvPr id="140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41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4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42" name="Group 3"/>
          <p:cNvGrpSpPr>
            <a:grpSpLocks/>
          </p:cNvGrpSpPr>
          <p:nvPr/>
        </p:nvGrpSpPr>
        <p:grpSpPr bwMode="auto">
          <a:xfrm>
            <a:off x="1259632" y="1556792"/>
            <a:ext cx="648072" cy="338584"/>
            <a:chOff x="816" y="2304"/>
            <a:chExt cx="1440" cy="448"/>
          </a:xfrm>
        </p:grpSpPr>
        <p:sp>
          <p:nvSpPr>
            <p:cNvPr id="143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44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2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45" name="Group 3"/>
          <p:cNvGrpSpPr>
            <a:grpSpLocks/>
          </p:cNvGrpSpPr>
          <p:nvPr/>
        </p:nvGrpSpPr>
        <p:grpSpPr bwMode="auto">
          <a:xfrm>
            <a:off x="8028384" y="4653136"/>
            <a:ext cx="648072" cy="338584"/>
            <a:chOff x="816" y="2304"/>
            <a:chExt cx="1440" cy="448"/>
          </a:xfrm>
        </p:grpSpPr>
        <p:sp>
          <p:nvSpPr>
            <p:cNvPr id="146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4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1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48" name="Group 3"/>
          <p:cNvGrpSpPr>
            <a:grpSpLocks/>
          </p:cNvGrpSpPr>
          <p:nvPr/>
        </p:nvGrpSpPr>
        <p:grpSpPr bwMode="auto">
          <a:xfrm>
            <a:off x="7380312" y="2132856"/>
            <a:ext cx="648072" cy="338584"/>
            <a:chOff x="816" y="2304"/>
            <a:chExt cx="1440" cy="448"/>
          </a:xfrm>
        </p:grpSpPr>
        <p:sp>
          <p:nvSpPr>
            <p:cNvPr id="149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50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2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51" name="Group 3"/>
          <p:cNvGrpSpPr>
            <a:grpSpLocks/>
          </p:cNvGrpSpPr>
          <p:nvPr/>
        </p:nvGrpSpPr>
        <p:grpSpPr bwMode="auto">
          <a:xfrm>
            <a:off x="6732240" y="5517232"/>
            <a:ext cx="648072" cy="338584"/>
            <a:chOff x="816" y="2304"/>
            <a:chExt cx="1440" cy="448"/>
          </a:xfrm>
        </p:grpSpPr>
        <p:sp>
          <p:nvSpPr>
            <p:cNvPr id="152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53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17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54" name="Group 3"/>
          <p:cNvGrpSpPr>
            <a:grpSpLocks/>
          </p:cNvGrpSpPr>
          <p:nvPr/>
        </p:nvGrpSpPr>
        <p:grpSpPr bwMode="auto">
          <a:xfrm>
            <a:off x="5652120" y="2060848"/>
            <a:ext cx="648072" cy="338584"/>
            <a:chOff x="816" y="2304"/>
            <a:chExt cx="1440" cy="448"/>
          </a:xfrm>
        </p:grpSpPr>
        <p:sp>
          <p:nvSpPr>
            <p:cNvPr id="155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56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1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57" name="Group 3"/>
          <p:cNvGrpSpPr>
            <a:grpSpLocks/>
          </p:cNvGrpSpPr>
          <p:nvPr/>
        </p:nvGrpSpPr>
        <p:grpSpPr bwMode="auto">
          <a:xfrm>
            <a:off x="4139952" y="1268760"/>
            <a:ext cx="648072" cy="338584"/>
            <a:chOff x="816" y="2304"/>
            <a:chExt cx="1440" cy="448"/>
          </a:xfrm>
        </p:grpSpPr>
        <p:sp>
          <p:nvSpPr>
            <p:cNvPr id="158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59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7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60" name="Group 3"/>
          <p:cNvGrpSpPr>
            <a:grpSpLocks/>
          </p:cNvGrpSpPr>
          <p:nvPr/>
        </p:nvGrpSpPr>
        <p:grpSpPr bwMode="auto">
          <a:xfrm>
            <a:off x="3275856" y="5085184"/>
            <a:ext cx="648072" cy="338584"/>
            <a:chOff x="816" y="2304"/>
            <a:chExt cx="1440" cy="448"/>
          </a:xfrm>
        </p:grpSpPr>
        <p:sp>
          <p:nvSpPr>
            <p:cNvPr id="161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62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4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63" name="Group 3"/>
          <p:cNvGrpSpPr>
            <a:grpSpLocks/>
          </p:cNvGrpSpPr>
          <p:nvPr/>
        </p:nvGrpSpPr>
        <p:grpSpPr bwMode="auto">
          <a:xfrm>
            <a:off x="4644008" y="5517232"/>
            <a:ext cx="648072" cy="338584"/>
            <a:chOff x="816" y="2304"/>
            <a:chExt cx="1440" cy="44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6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6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11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cxnSp>
        <p:nvCxnSpPr>
          <p:cNvPr id="166" name="AutoShape 18"/>
          <p:cNvCxnSpPr>
            <a:cxnSpLocks noChangeShapeType="1"/>
          </p:cNvCxnSpPr>
          <p:nvPr/>
        </p:nvCxnSpPr>
        <p:spPr bwMode="auto">
          <a:xfrm rot="5400000">
            <a:off x="3921088" y="2279712"/>
            <a:ext cx="1085800" cy="64807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0" name="AutoShape 34"/>
          <p:cNvCxnSpPr>
            <a:cxnSpLocks noChangeShapeType="1"/>
          </p:cNvCxnSpPr>
          <p:nvPr/>
        </p:nvCxnSpPr>
        <p:spPr bwMode="auto">
          <a:xfrm flipV="1">
            <a:off x="1547664" y="3933056"/>
            <a:ext cx="511175" cy="701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1" name="AutoShape 34"/>
          <p:cNvCxnSpPr>
            <a:cxnSpLocks noChangeShapeType="1"/>
          </p:cNvCxnSpPr>
          <p:nvPr/>
        </p:nvCxnSpPr>
        <p:spPr bwMode="auto">
          <a:xfrm flipV="1">
            <a:off x="2699792" y="3861048"/>
            <a:ext cx="511175" cy="701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2" name="AutoShape 34"/>
          <p:cNvCxnSpPr>
            <a:cxnSpLocks noChangeShapeType="1"/>
          </p:cNvCxnSpPr>
          <p:nvPr/>
        </p:nvCxnSpPr>
        <p:spPr bwMode="auto">
          <a:xfrm flipV="1">
            <a:off x="3131840" y="4149080"/>
            <a:ext cx="511175" cy="701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73" name="Group 3"/>
          <p:cNvGrpSpPr>
            <a:grpSpLocks/>
          </p:cNvGrpSpPr>
          <p:nvPr/>
        </p:nvGrpSpPr>
        <p:grpSpPr bwMode="auto">
          <a:xfrm>
            <a:off x="2555776" y="4725144"/>
            <a:ext cx="648072" cy="338584"/>
            <a:chOff x="816" y="2304"/>
            <a:chExt cx="1440" cy="448"/>
          </a:xfrm>
        </p:grpSpPr>
        <p:sp>
          <p:nvSpPr>
            <p:cNvPr id="17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7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18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cxnSp>
        <p:nvCxnSpPr>
          <p:cNvPr id="176" name="AutoShape 34"/>
          <p:cNvCxnSpPr>
            <a:cxnSpLocks noChangeShapeType="1"/>
          </p:cNvCxnSpPr>
          <p:nvPr/>
        </p:nvCxnSpPr>
        <p:spPr bwMode="auto">
          <a:xfrm flipV="1">
            <a:off x="3779912" y="4509120"/>
            <a:ext cx="511175" cy="701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7" name="AutoShape 33"/>
          <p:cNvCxnSpPr>
            <a:cxnSpLocks noChangeShapeType="1"/>
          </p:cNvCxnSpPr>
          <p:nvPr/>
        </p:nvCxnSpPr>
        <p:spPr bwMode="auto">
          <a:xfrm rot="5400000" flipH="1">
            <a:off x="5654054" y="5011241"/>
            <a:ext cx="560388" cy="276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8" name="AutoShape 33"/>
          <p:cNvCxnSpPr>
            <a:cxnSpLocks noChangeShapeType="1"/>
          </p:cNvCxnSpPr>
          <p:nvPr/>
        </p:nvCxnSpPr>
        <p:spPr bwMode="auto">
          <a:xfrm rot="5400000" flipH="1">
            <a:off x="7814294" y="4219154"/>
            <a:ext cx="560388" cy="276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79" name="AutoShape 33"/>
          <p:cNvCxnSpPr>
            <a:cxnSpLocks noChangeShapeType="1"/>
          </p:cNvCxnSpPr>
          <p:nvPr/>
        </p:nvCxnSpPr>
        <p:spPr bwMode="auto">
          <a:xfrm rot="5400000" flipH="1">
            <a:off x="6662166" y="5083249"/>
            <a:ext cx="560388" cy="276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0" name="AutoShape 34"/>
          <p:cNvCxnSpPr>
            <a:cxnSpLocks noChangeShapeType="1"/>
          </p:cNvCxnSpPr>
          <p:nvPr/>
        </p:nvCxnSpPr>
        <p:spPr bwMode="auto">
          <a:xfrm rot="10800000" flipV="1">
            <a:off x="6876256" y="2276872"/>
            <a:ext cx="511175" cy="701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1" name="AutoShape 34"/>
          <p:cNvCxnSpPr>
            <a:cxnSpLocks noChangeShapeType="1"/>
          </p:cNvCxnSpPr>
          <p:nvPr/>
        </p:nvCxnSpPr>
        <p:spPr bwMode="auto">
          <a:xfrm rot="10800000" flipV="1">
            <a:off x="5076056" y="2204864"/>
            <a:ext cx="511175" cy="701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2" name="AutoShape 34"/>
          <p:cNvCxnSpPr>
            <a:cxnSpLocks noChangeShapeType="1"/>
          </p:cNvCxnSpPr>
          <p:nvPr/>
        </p:nvCxnSpPr>
        <p:spPr bwMode="auto">
          <a:xfrm rot="10800000" flipV="1">
            <a:off x="3635896" y="1412776"/>
            <a:ext cx="511175" cy="701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86" name="Group 3"/>
          <p:cNvGrpSpPr>
            <a:grpSpLocks/>
          </p:cNvGrpSpPr>
          <p:nvPr/>
        </p:nvGrpSpPr>
        <p:grpSpPr bwMode="auto">
          <a:xfrm>
            <a:off x="4716016" y="1772816"/>
            <a:ext cx="648072" cy="338584"/>
            <a:chOff x="816" y="2304"/>
            <a:chExt cx="1440" cy="448"/>
          </a:xfrm>
        </p:grpSpPr>
        <p:sp>
          <p:nvSpPr>
            <p:cNvPr id="187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s-SV" altLang="zh-CN"/>
            </a:p>
          </p:txBody>
        </p:sp>
        <p:sp>
          <p:nvSpPr>
            <p:cNvPr id="188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s-SV" altLang="zh-CN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4</a:t>
              </a:r>
              <a:endParaRPr lang="es-SV" altLang="zh-CN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cxnSp>
        <p:nvCxnSpPr>
          <p:cNvPr id="189" name="AutoShape 34"/>
          <p:cNvCxnSpPr>
            <a:cxnSpLocks noChangeShapeType="1"/>
          </p:cNvCxnSpPr>
          <p:nvPr/>
        </p:nvCxnSpPr>
        <p:spPr bwMode="auto">
          <a:xfrm rot="5400000" flipV="1">
            <a:off x="1570906" y="1749574"/>
            <a:ext cx="511175" cy="701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90" name="AutoShape 34"/>
          <p:cNvCxnSpPr>
            <a:cxnSpLocks noChangeShapeType="1"/>
          </p:cNvCxnSpPr>
          <p:nvPr/>
        </p:nvCxnSpPr>
        <p:spPr bwMode="auto">
          <a:xfrm rot="5400000" flipV="1">
            <a:off x="490786" y="2541662"/>
            <a:ext cx="511175" cy="701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91" name="AutoShape 18"/>
          <p:cNvCxnSpPr>
            <a:cxnSpLocks noChangeShapeType="1"/>
          </p:cNvCxnSpPr>
          <p:nvPr/>
        </p:nvCxnSpPr>
        <p:spPr bwMode="auto">
          <a:xfrm rot="16200000" flipV="1">
            <a:off x="4283968" y="4725144"/>
            <a:ext cx="1440160" cy="14401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Estadísticas del Diplomado</a:t>
            </a:r>
            <a:endParaRPr lang="es-SV" dirty="0"/>
          </a:p>
        </p:txBody>
      </p:sp>
      <p:grpSp>
        <p:nvGrpSpPr>
          <p:cNvPr id="4" name="组合 138"/>
          <p:cNvGrpSpPr/>
          <p:nvPr/>
        </p:nvGrpSpPr>
        <p:grpSpPr>
          <a:xfrm>
            <a:off x="683568" y="1988840"/>
            <a:ext cx="8104673" cy="3830057"/>
            <a:chOff x="1357290" y="2500306"/>
            <a:chExt cx="8104673" cy="3830057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ltGray">
            <a:xfrm>
              <a:off x="1381125" y="3741731"/>
              <a:ext cx="3781425" cy="1096963"/>
            </a:xfrm>
            <a:prstGeom prst="ellipse">
              <a:avLst/>
            </a:prstGeom>
            <a:solidFill>
              <a:srgbClr val="1C1C1C">
                <a:alpha val="39999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6" name="Arc 5"/>
            <p:cNvSpPr>
              <a:spLocks/>
            </p:cNvSpPr>
            <p:nvPr/>
          </p:nvSpPr>
          <p:spPr bwMode="gray">
            <a:xfrm rot="16200000">
              <a:off x="2795588" y="2265356"/>
              <a:ext cx="1316037" cy="351631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3380 w 43200"/>
                <a:gd name="T1" fmla="*/ 39705 h 43200"/>
                <a:gd name="T2" fmla="*/ 38438 w 43200"/>
                <a:gd name="T3" fmla="*/ 3512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33380" y="39705"/>
                  </a:moveTo>
                  <a:cubicBezTo>
                    <a:pt x="29874" y="41985"/>
                    <a:pt x="2578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520"/>
                    <a:pt x="41520" y="31293"/>
                    <a:pt x="38438" y="35129"/>
                  </a:cubicBezTo>
                </a:path>
                <a:path w="43200" h="43200" stroke="0" extrusionOk="0">
                  <a:moveTo>
                    <a:pt x="33380" y="39705"/>
                  </a:moveTo>
                  <a:cubicBezTo>
                    <a:pt x="29874" y="41985"/>
                    <a:pt x="25782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6520"/>
                    <a:pt x="41520" y="31293"/>
                    <a:pt x="38438" y="35129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>
              <a:noFill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7" name="Arc 6"/>
            <p:cNvSpPr>
              <a:spLocks/>
            </p:cNvSpPr>
            <p:nvPr/>
          </p:nvSpPr>
          <p:spPr bwMode="gray">
            <a:xfrm rot="16200000">
              <a:off x="2905125" y="2193919"/>
              <a:ext cx="1196975" cy="338455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8692 w 43200"/>
                <a:gd name="T1" fmla="*/ 42002 h 43200"/>
                <a:gd name="T2" fmla="*/ 31490 w 43200"/>
                <a:gd name="T3" fmla="*/ 40803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8692" y="42002"/>
                  </a:moveTo>
                  <a:cubicBezTo>
                    <a:pt x="26411" y="42795"/>
                    <a:pt x="2401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88"/>
                    <a:pt x="38680" y="37099"/>
                    <a:pt x="31489" y="40802"/>
                  </a:cubicBezTo>
                </a:path>
                <a:path w="43200" h="43200" stroke="0" extrusionOk="0">
                  <a:moveTo>
                    <a:pt x="28692" y="42002"/>
                  </a:moveTo>
                  <a:cubicBezTo>
                    <a:pt x="26411" y="42795"/>
                    <a:pt x="24014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88"/>
                    <a:pt x="38680" y="37099"/>
                    <a:pt x="31489" y="40802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42353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8" name="Arc 7"/>
            <p:cNvSpPr>
              <a:spLocks/>
            </p:cNvSpPr>
            <p:nvPr/>
          </p:nvSpPr>
          <p:spPr bwMode="ltGray">
            <a:xfrm rot="16200000">
              <a:off x="2813050" y="2320919"/>
              <a:ext cx="1195388" cy="326231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027 w 43200"/>
                <a:gd name="T1" fmla="*/ 42175 h 42175"/>
                <a:gd name="T2" fmla="*/ 31490 w 43200"/>
                <a:gd name="T3" fmla="*/ 40803 h 42175"/>
                <a:gd name="T4" fmla="*/ 21600 w 43200"/>
                <a:gd name="T5" fmla="*/ 21600 h 4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2175" fill="none" extrusionOk="0">
                  <a:moveTo>
                    <a:pt x="15026" y="42175"/>
                  </a:moveTo>
                  <a:cubicBezTo>
                    <a:pt x="6075" y="39315"/>
                    <a:pt x="0" y="309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88"/>
                    <a:pt x="38680" y="37099"/>
                    <a:pt x="31489" y="40802"/>
                  </a:cubicBezTo>
                </a:path>
                <a:path w="43200" h="42175" stroke="0" extrusionOk="0">
                  <a:moveTo>
                    <a:pt x="15026" y="42175"/>
                  </a:moveTo>
                  <a:cubicBezTo>
                    <a:pt x="6075" y="39315"/>
                    <a:pt x="0" y="309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88"/>
                    <a:pt x="38680" y="37099"/>
                    <a:pt x="31489" y="40802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75000"/>
                  </a:schemeClr>
                </a:gs>
                <a:gs pos="43000">
                  <a:srgbClr val="7ABC32"/>
                </a:gs>
              </a:gsLst>
              <a:lin ang="18900000" scaled="1"/>
            </a:gradFill>
            <a:ln w="38100">
              <a:noFill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9" name="Arc 8"/>
            <p:cNvSpPr>
              <a:spLocks/>
            </p:cNvSpPr>
            <p:nvPr/>
          </p:nvSpPr>
          <p:spPr bwMode="gray">
            <a:xfrm rot="16200000">
              <a:off x="2751932" y="2362987"/>
              <a:ext cx="1227138" cy="315277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943 w 43200"/>
                <a:gd name="T1" fmla="*/ 37466 h 40803"/>
                <a:gd name="T2" fmla="*/ 31490 w 43200"/>
                <a:gd name="T3" fmla="*/ 40803 h 40803"/>
                <a:gd name="T4" fmla="*/ 21600 w 43200"/>
                <a:gd name="T5" fmla="*/ 21600 h 40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803" fill="none" extrusionOk="0">
                  <a:moveTo>
                    <a:pt x="6942" y="37466"/>
                  </a:moveTo>
                  <a:cubicBezTo>
                    <a:pt x="2516" y="33377"/>
                    <a:pt x="0" y="276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88"/>
                    <a:pt x="38680" y="37099"/>
                    <a:pt x="31489" y="40802"/>
                  </a:cubicBezTo>
                </a:path>
                <a:path w="43200" h="40803" stroke="0" extrusionOk="0">
                  <a:moveTo>
                    <a:pt x="6942" y="37466"/>
                  </a:moveTo>
                  <a:cubicBezTo>
                    <a:pt x="2516" y="33377"/>
                    <a:pt x="0" y="2762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9688"/>
                    <a:pt x="38680" y="37099"/>
                    <a:pt x="31489" y="40802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40392"/>
                    <a:invGamma/>
                  </a:schemeClr>
                </a:gs>
              </a:gsLst>
              <a:lin ang="0" scaled="1"/>
            </a:gradFill>
            <a:ln w="38100">
              <a:noFill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241800" y="4021131"/>
              <a:ext cx="719138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SV" altLang="zh-CN" sz="1400" b="1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5%</a:t>
              </a:r>
              <a:endParaRPr lang="es-SV" altLang="zh-CN" sz="14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572000" y="3756019"/>
              <a:ext cx="568325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SV" altLang="zh-CN" sz="1400" b="1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9%</a:t>
              </a:r>
              <a:endParaRPr lang="es-SV" altLang="zh-CN" sz="14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038725" y="4137019"/>
              <a:ext cx="0" cy="160337"/>
            </a:xfrm>
            <a:prstGeom prst="line">
              <a:avLst/>
            </a:prstGeom>
            <a:noFill/>
            <a:ln w="9525">
              <a:solidFill>
                <a:srgbClr val="1C1C1C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4679950" y="4360856"/>
              <a:ext cx="0" cy="112713"/>
            </a:xfrm>
            <a:prstGeom prst="line">
              <a:avLst/>
            </a:prstGeom>
            <a:noFill/>
            <a:ln w="9525">
              <a:solidFill>
                <a:srgbClr val="1C1C1C">
                  <a:alpha val="39999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gray">
            <a:xfrm flipH="1">
              <a:off x="2735263" y="3921119"/>
              <a:ext cx="879475" cy="719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15" name="Arc 14"/>
            <p:cNvSpPr>
              <a:spLocks/>
            </p:cNvSpPr>
            <p:nvPr/>
          </p:nvSpPr>
          <p:spPr bwMode="gray">
            <a:xfrm rot="16200000">
              <a:off x="2769394" y="1993100"/>
              <a:ext cx="1533525" cy="3929063"/>
            </a:xfrm>
            <a:custGeom>
              <a:avLst/>
              <a:gdLst>
                <a:gd name="G0" fmla="+- 19812 0 0"/>
                <a:gd name="G1" fmla="+- 21600 0 0"/>
                <a:gd name="G2" fmla="+- 21600 0 0"/>
                <a:gd name="T0" fmla="*/ 0 w 41412"/>
                <a:gd name="T1" fmla="*/ 12994 h 41573"/>
                <a:gd name="T2" fmla="*/ 28035 w 41412"/>
                <a:gd name="T3" fmla="*/ 41573 h 41573"/>
                <a:gd name="T4" fmla="*/ 19812 w 41412"/>
                <a:gd name="T5" fmla="*/ 21600 h 4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412" h="41573" fill="none" extrusionOk="0">
                  <a:moveTo>
                    <a:pt x="0" y="12994"/>
                  </a:moveTo>
                  <a:cubicBezTo>
                    <a:pt x="3427" y="5104"/>
                    <a:pt x="11209" y="-1"/>
                    <a:pt x="19812" y="0"/>
                  </a:cubicBezTo>
                  <a:cubicBezTo>
                    <a:pt x="31741" y="0"/>
                    <a:pt x="41412" y="9670"/>
                    <a:pt x="41412" y="21600"/>
                  </a:cubicBezTo>
                  <a:cubicBezTo>
                    <a:pt x="41412" y="30353"/>
                    <a:pt x="36129" y="38241"/>
                    <a:pt x="28035" y="41573"/>
                  </a:cubicBezTo>
                </a:path>
                <a:path w="41412" h="41573" stroke="0" extrusionOk="0">
                  <a:moveTo>
                    <a:pt x="0" y="12994"/>
                  </a:moveTo>
                  <a:cubicBezTo>
                    <a:pt x="3427" y="5104"/>
                    <a:pt x="11209" y="-1"/>
                    <a:pt x="19812" y="0"/>
                  </a:cubicBezTo>
                  <a:cubicBezTo>
                    <a:pt x="31741" y="0"/>
                    <a:pt x="41412" y="9670"/>
                    <a:pt x="41412" y="21600"/>
                  </a:cubicBezTo>
                  <a:cubicBezTo>
                    <a:pt x="41412" y="30353"/>
                    <a:pt x="36129" y="38241"/>
                    <a:pt x="28035" y="41573"/>
                  </a:cubicBezTo>
                  <a:lnTo>
                    <a:pt x="19812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51373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>
              <a:noFill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>
              <a:off x="5343525" y="3451219"/>
              <a:ext cx="195263" cy="255587"/>
            </a:xfrm>
            <a:custGeom>
              <a:avLst/>
              <a:gdLst/>
              <a:ahLst/>
              <a:cxnLst>
                <a:cxn ang="0">
                  <a:pos x="133" y="72"/>
                </a:cxn>
                <a:cxn ang="0">
                  <a:pos x="141" y="161"/>
                </a:cxn>
                <a:cxn ang="0">
                  <a:pos x="15" y="186"/>
                </a:cxn>
                <a:cxn ang="0">
                  <a:pos x="0" y="0"/>
                </a:cxn>
                <a:cxn ang="0">
                  <a:pos x="133" y="72"/>
                </a:cxn>
              </a:cxnLst>
              <a:rect l="0" t="0" r="r" b="b"/>
              <a:pathLst>
                <a:path w="141" h="186">
                  <a:moveTo>
                    <a:pt x="133" y="72"/>
                  </a:moveTo>
                  <a:lnTo>
                    <a:pt x="141" y="161"/>
                  </a:lnTo>
                  <a:lnTo>
                    <a:pt x="15" y="186"/>
                  </a:lnTo>
                  <a:lnTo>
                    <a:pt x="0" y="0"/>
                  </a:lnTo>
                  <a:lnTo>
                    <a:pt x="133" y="72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17" name="Arc 16"/>
            <p:cNvSpPr>
              <a:spLocks/>
            </p:cNvSpPr>
            <p:nvPr/>
          </p:nvSpPr>
          <p:spPr bwMode="gray">
            <a:xfrm rot="16200000">
              <a:off x="2783682" y="1847050"/>
              <a:ext cx="1524000" cy="3932237"/>
            </a:xfrm>
            <a:custGeom>
              <a:avLst/>
              <a:gdLst>
                <a:gd name="G0" fmla="+- 19534 0 0"/>
                <a:gd name="G1" fmla="+- 21600 0 0"/>
                <a:gd name="G2" fmla="+- 21600 0 0"/>
                <a:gd name="T0" fmla="*/ 0 w 41134"/>
                <a:gd name="T1" fmla="*/ 12382 h 41573"/>
                <a:gd name="T2" fmla="*/ 27757 w 41134"/>
                <a:gd name="T3" fmla="*/ 41573 h 41573"/>
                <a:gd name="T4" fmla="*/ 19534 w 41134"/>
                <a:gd name="T5" fmla="*/ 21600 h 4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134" h="41573" fill="none" extrusionOk="0">
                  <a:moveTo>
                    <a:pt x="-1" y="12381"/>
                  </a:moveTo>
                  <a:cubicBezTo>
                    <a:pt x="3566" y="4822"/>
                    <a:pt x="11175" y="-1"/>
                    <a:pt x="19534" y="0"/>
                  </a:cubicBezTo>
                  <a:cubicBezTo>
                    <a:pt x="31463" y="0"/>
                    <a:pt x="41134" y="9670"/>
                    <a:pt x="41134" y="21600"/>
                  </a:cubicBezTo>
                  <a:cubicBezTo>
                    <a:pt x="41134" y="30353"/>
                    <a:pt x="35851" y="38241"/>
                    <a:pt x="27757" y="41573"/>
                  </a:cubicBezTo>
                </a:path>
                <a:path w="41134" h="41573" stroke="0" extrusionOk="0">
                  <a:moveTo>
                    <a:pt x="-1" y="12381"/>
                  </a:moveTo>
                  <a:cubicBezTo>
                    <a:pt x="3566" y="4822"/>
                    <a:pt x="11175" y="-1"/>
                    <a:pt x="19534" y="0"/>
                  </a:cubicBezTo>
                  <a:cubicBezTo>
                    <a:pt x="31463" y="0"/>
                    <a:pt x="41134" y="9670"/>
                    <a:pt x="41134" y="21600"/>
                  </a:cubicBezTo>
                  <a:cubicBezTo>
                    <a:pt x="41134" y="30353"/>
                    <a:pt x="35851" y="38241"/>
                    <a:pt x="27757" y="41573"/>
                  </a:cubicBezTo>
                  <a:lnTo>
                    <a:pt x="19534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0000"/>
                    <a:invGamma/>
                  </a:schemeClr>
                </a:gs>
              </a:gsLst>
              <a:lin ang="5400000" scaled="1"/>
            </a:gradFill>
            <a:ln w="19050">
              <a:noFill/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163888" y="3252781"/>
              <a:ext cx="8128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SV" altLang="zh-CN" sz="2000" b="1" dirty="0" smtClean="0">
                  <a:solidFill>
                    <a:srgbClr val="000000"/>
                  </a:solidFill>
                  <a:ea typeface="宋体" charset="-122"/>
                </a:rPr>
                <a:t>77%</a:t>
              </a:r>
              <a:endParaRPr lang="es-SV" altLang="zh-CN" sz="2000" b="1" dirty="0">
                <a:solidFill>
                  <a:srgbClr val="000000"/>
                </a:solidFill>
                <a:ea typeface="宋体" charset="-122"/>
              </a:endParaRPr>
            </a:p>
          </p:txBody>
        </p:sp>
        <p:cxnSp>
          <p:nvCxnSpPr>
            <p:cNvPr id="19" name="AutoShape 18"/>
            <p:cNvCxnSpPr>
              <a:cxnSpLocks noChangeShapeType="1"/>
              <a:endCxn id="18" idx="3"/>
            </p:cNvCxnSpPr>
            <p:nvPr/>
          </p:nvCxnSpPr>
          <p:spPr bwMode="auto">
            <a:xfrm rot="10800000" flipV="1">
              <a:off x="3976688" y="2684456"/>
              <a:ext cx="2093912" cy="76676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0" name="AutoShape 19"/>
            <p:cNvCxnSpPr>
              <a:cxnSpLocks noChangeShapeType="1"/>
              <a:endCxn id="11" idx="3"/>
            </p:cNvCxnSpPr>
            <p:nvPr/>
          </p:nvCxnSpPr>
          <p:spPr bwMode="auto">
            <a:xfrm rot="10800000">
              <a:off x="5140326" y="3909909"/>
              <a:ext cx="1217633" cy="21124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433763" y="4121144"/>
              <a:ext cx="5762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SV" altLang="zh-CN" sz="1400" b="1" dirty="0" smtClean="0">
                  <a:solidFill>
                    <a:srgbClr val="1C1C1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宋体" charset="-122"/>
                </a:rPr>
                <a:t>9%</a:t>
              </a:r>
              <a:endParaRPr lang="es-SV" altLang="zh-CN" sz="14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endParaRPr>
            </a:p>
          </p:txBody>
        </p: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6070600" y="2500306"/>
              <a:ext cx="1758950" cy="419100"/>
              <a:chOff x="816" y="2304"/>
              <a:chExt cx="1440" cy="448"/>
            </a:xfrm>
          </p:grpSpPr>
          <p:sp>
            <p:nvSpPr>
              <p:cNvPr id="99" name="Freeform 22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78824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SV" altLang="zh-CN"/>
              </a:p>
            </p:txBody>
          </p:sp>
          <p:sp>
            <p:nvSpPr>
              <p:cNvPr id="100" name="Rectangle 23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s-SV" altLang="zh-CN" b="1" dirty="0" smtClean="0">
                    <a:solidFill>
                      <a:srgbClr val="000000"/>
                    </a:solidFill>
                    <a:ea typeface="宋体" charset="-122"/>
                  </a:rPr>
                  <a:t>Terminaron</a:t>
                </a:r>
                <a:endParaRPr lang="es-SV" altLang="zh-CN" b="1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p:grp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6215074" y="3848094"/>
              <a:ext cx="1758950" cy="419100"/>
              <a:chOff x="816" y="2304"/>
              <a:chExt cx="1440" cy="448"/>
            </a:xfrm>
          </p:grpSpPr>
          <p:sp>
            <p:nvSpPr>
              <p:cNvPr id="97" name="Freeform 25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78824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SV" altLang="zh-CN"/>
              </a:p>
            </p:txBody>
          </p:sp>
          <p:sp>
            <p:nvSpPr>
              <p:cNvPr id="98" name="Rectangle 26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s-SV" altLang="zh-CN" b="1" smtClean="0">
                    <a:solidFill>
                      <a:srgbClr val="000000"/>
                    </a:solidFill>
                    <a:ea typeface="宋体" charset="-122"/>
                  </a:rPr>
                  <a:t>No continuaron</a:t>
                </a:r>
                <a:endParaRPr lang="es-SV" altLang="zh-CN" b="1">
                  <a:solidFill>
                    <a:srgbClr val="000000"/>
                  </a:solidFill>
                  <a:ea typeface="宋体" charset="-122"/>
                </a:endParaRPr>
              </a:p>
            </p:txBody>
          </p:sp>
        </p:grpSp>
        <p:grpSp>
          <p:nvGrpSpPr>
            <p:cNvPr id="24" name="Group 27"/>
            <p:cNvGrpSpPr>
              <a:grpSpLocks/>
            </p:cNvGrpSpPr>
            <p:nvPr/>
          </p:nvGrpSpPr>
          <p:grpSpPr bwMode="auto">
            <a:xfrm>
              <a:off x="4357688" y="4733919"/>
              <a:ext cx="1758950" cy="419100"/>
              <a:chOff x="816" y="2304"/>
              <a:chExt cx="1440" cy="448"/>
            </a:xfrm>
          </p:grpSpPr>
          <p:sp>
            <p:nvSpPr>
              <p:cNvPr id="95" name="Freeform 28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78824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SV" altLang="zh-CN"/>
              </a:p>
            </p:txBody>
          </p:sp>
          <p:sp>
            <p:nvSpPr>
              <p:cNvPr id="96" name="Rectangle 29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rgbClr val="92D050"/>
                  </a:gs>
                  <a:gs pos="100000">
                    <a:schemeClr val="accent3">
                      <a:lumMod val="75000"/>
                    </a:schemeClr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s-SV" altLang="zh-CN" b="1" smtClean="0">
                    <a:solidFill>
                      <a:srgbClr val="000000"/>
                    </a:solidFill>
                    <a:ea typeface="宋体" charset="-122"/>
                  </a:rPr>
                  <a:t>Pendientes</a:t>
                </a:r>
                <a:endParaRPr lang="es-SV" altLang="zh-CN" b="1">
                  <a:solidFill>
                    <a:srgbClr val="000000"/>
                  </a:solidFill>
                  <a:ea typeface="宋体" charset="-122"/>
                </a:endParaRPr>
              </a:p>
            </p:txBody>
          </p:sp>
        </p:grp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1452563" y="4943469"/>
              <a:ext cx="1758950" cy="419100"/>
              <a:chOff x="816" y="2304"/>
              <a:chExt cx="1440" cy="448"/>
            </a:xfrm>
          </p:grpSpPr>
          <p:sp>
            <p:nvSpPr>
              <p:cNvPr id="93" name="Freeform 31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000000">
                      <a:gamma/>
                      <a:shade val="78824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SV" altLang="zh-CN"/>
              </a:p>
            </p:txBody>
          </p:sp>
          <p:sp>
            <p:nvSpPr>
              <p:cNvPr id="94" name="Rectangle 32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gamma/>
                      <a:tint val="27451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s-SV" altLang="zh-CN" b="1" smtClean="0">
                    <a:solidFill>
                      <a:srgbClr val="000000"/>
                    </a:solidFill>
                    <a:ea typeface="宋体" charset="-122"/>
                  </a:rPr>
                  <a:t>No iniciaron</a:t>
                </a:r>
                <a:endParaRPr lang="es-SV" altLang="zh-CN" b="1">
                  <a:solidFill>
                    <a:srgbClr val="000000"/>
                  </a:solidFill>
                  <a:ea typeface="宋体" charset="-122"/>
                </a:endParaRPr>
              </a:p>
            </p:txBody>
          </p:sp>
        </p:grpSp>
        <p:cxnSp>
          <p:nvCxnSpPr>
            <p:cNvPr id="26" name="AutoShape 33"/>
            <p:cNvCxnSpPr>
              <a:cxnSpLocks noChangeShapeType="1"/>
              <a:endCxn id="10" idx="3"/>
            </p:cNvCxnSpPr>
            <p:nvPr/>
          </p:nvCxnSpPr>
          <p:spPr bwMode="auto">
            <a:xfrm rot="5400000" flipH="1">
              <a:off x="4818857" y="4315612"/>
              <a:ext cx="560388" cy="27622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7" name="AutoShape 34"/>
            <p:cNvCxnSpPr>
              <a:cxnSpLocks noChangeShapeType="1"/>
              <a:endCxn id="21" idx="2"/>
            </p:cNvCxnSpPr>
            <p:nvPr/>
          </p:nvCxnSpPr>
          <p:spPr bwMode="auto">
            <a:xfrm flipV="1">
              <a:off x="3211513" y="4425944"/>
              <a:ext cx="511175" cy="70167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6132782" y="4264025"/>
              <a:ext cx="3329181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es-SV" altLang="zh-CN" smtClean="0">
                  <a:ea typeface="宋体" charset="-122"/>
                </a:rPr>
                <a:t> Carga de trabajo</a:t>
              </a:r>
            </a:p>
            <a:p>
              <a:pPr algn="l">
                <a:buFontTx/>
                <a:buChar char="•"/>
              </a:pPr>
              <a:r>
                <a:rPr lang="es-SV" altLang="zh-CN" smtClean="0">
                  <a:ea typeface="宋体" charset="-122"/>
                </a:rPr>
                <a:t> Dificultades con las autoridades</a:t>
              </a:r>
            </a:p>
            <a:p>
              <a:pPr algn="l">
                <a:buFontTx/>
                <a:buChar char="•"/>
              </a:pPr>
              <a:r>
                <a:rPr lang="es-SV" altLang="zh-CN" smtClean="0">
                  <a:ea typeface="宋体" charset="-122"/>
                </a:rPr>
                <a:t> Desmotivación</a:t>
              </a:r>
              <a:endParaRPr lang="es-SV" altLang="zh-CN">
                <a:ea typeface="宋体" charset="-122"/>
              </a:endParaRPr>
            </a:p>
          </p:txBody>
        </p:sp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4286248" y="5192719"/>
              <a:ext cx="189410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es-SV" altLang="zh-CN" smtClean="0">
                  <a:ea typeface="宋体" charset="-122"/>
                </a:rPr>
                <a:t> Carga de trabajo</a:t>
              </a:r>
              <a:endParaRPr lang="es-SV" altLang="zh-CN">
                <a:ea typeface="宋体" charset="-122"/>
              </a:endParaRPr>
            </a:p>
          </p:txBody>
        </p:sp>
        <p:grpSp>
          <p:nvGrpSpPr>
            <p:cNvPr id="31" name="Group 38"/>
            <p:cNvGrpSpPr>
              <a:grpSpLocks/>
            </p:cNvGrpSpPr>
            <p:nvPr/>
          </p:nvGrpSpPr>
          <p:grpSpPr bwMode="auto">
            <a:xfrm>
              <a:off x="2306638" y="2632069"/>
              <a:ext cx="923925" cy="1123950"/>
              <a:chOff x="1008" y="1296"/>
              <a:chExt cx="891" cy="983"/>
            </a:xfrm>
          </p:grpSpPr>
          <p:grpSp>
            <p:nvGrpSpPr>
              <p:cNvPr id="64" name="Group 39"/>
              <p:cNvGrpSpPr>
                <a:grpSpLocks/>
              </p:cNvGrpSpPr>
              <p:nvPr/>
            </p:nvGrpSpPr>
            <p:grpSpPr bwMode="auto">
              <a:xfrm>
                <a:off x="1067" y="1298"/>
                <a:ext cx="828" cy="981"/>
                <a:chOff x="1175" y="3418"/>
                <a:chExt cx="381" cy="436"/>
              </a:xfrm>
            </p:grpSpPr>
            <p:sp>
              <p:nvSpPr>
                <p:cNvPr id="91" name="Freeform 40"/>
                <p:cNvSpPr>
                  <a:spLocks/>
                </p:cNvSpPr>
                <p:nvPr/>
              </p:nvSpPr>
              <p:spPr bwMode="gray">
                <a:xfrm>
                  <a:off x="1175" y="3589"/>
                  <a:ext cx="381" cy="265"/>
                </a:xfrm>
                <a:custGeom>
                  <a:avLst/>
                  <a:gdLst/>
                  <a:ahLst/>
                  <a:cxnLst>
                    <a:cxn ang="0">
                      <a:pos x="327" y="12"/>
                    </a:cxn>
                    <a:cxn ang="0">
                      <a:pos x="52" y="439"/>
                    </a:cxn>
                    <a:cxn ang="0">
                      <a:pos x="584" y="439"/>
                    </a:cxn>
                    <a:cxn ang="0">
                      <a:pos x="327" y="12"/>
                    </a:cxn>
                  </a:cxnLst>
                  <a:rect l="0" t="0" r="r" b="b"/>
                  <a:pathLst>
                    <a:path w="630" h="439">
                      <a:moveTo>
                        <a:pt x="327" y="12"/>
                      </a:moveTo>
                      <a:cubicBezTo>
                        <a:pt x="57" y="0"/>
                        <a:pt x="0" y="366"/>
                        <a:pt x="52" y="439"/>
                      </a:cubicBezTo>
                      <a:lnTo>
                        <a:pt x="584" y="439"/>
                      </a:lnTo>
                      <a:cubicBezTo>
                        <a:pt x="630" y="368"/>
                        <a:pt x="597" y="24"/>
                        <a:pt x="327" y="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9933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  <a:scene3d>
                  <a:camera prst="legacyPerspectiveTopRight"/>
                  <a:lightRig rig="legacyFlat2" dir="b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077F0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s-SV" altLang="zh-CN"/>
                </a:p>
              </p:txBody>
            </p:sp>
            <p:sp>
              <p:nvSpPr>
                <p:cNvPr id="92" name="Oval 41"/>
                <p:cNvSpPr>
                  <a:spLocks noChangeArrowheads="1"/>
                </p:cNvSpPr>
                <p:nvPr/>
              </p:nvSpPr>
              <p:spPr bwMode="gray">
                <a:xfrm>
                  <a:off x="1278" y="3418"/>
                  <a:ext cx="185" cy="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3300"/>
                    </a:gs>
                    <a:gs pos="100000">
                      <a:srgbClr val="9933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  <a:scene3d>
                  <a:camera prst="legacyPerspectiveTopRight"/>
                  <a:lightRig rig="legacyFlat2" dir="b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077F0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s-SV" altLang="zh-CN"/>
                </a:p>
              </p:txBody>
            </p:sp>
          </p:grpSp>
          <p:sp>
            <p:nvSpPr>
              <p:cNvPr id="65" name="Freeform 42"/>
              <p:cNvSpPr>
                <a:spLocks/>
              </p:cNvSpPr>
              <p:nvPr/>
            </p:nvSpPr>
            <p:spPr bwMode="gray">
              <a:xfrm>
                <a:off x="1072" y="1679"/>
                <a:ext cx="827" cy="598"/>
              </a:xfrm>
              <a:custGeom>
                <a:avLst/>
                <a:gdLst/>
                <a:ahLst/>
                <a:cxnLst>
                  <a:cxn ang="0">
                    <a:pos x="327" y="12"/>
                  </a:cxn>
                  <a:cxn ang="0">
                    <a:pos x="52" y="439"/>
                  </a:cxn>
                  <a:cxn ang="0">
                    <a:pos x="584" y="439"/>
                  </a:cxn>
                  <a:cxn ang="0">
                    <a:pos x="327" y="12"/>
                  </a:cxn>
                </a:cxnLst>
                <a:rect l="0" t="0" r="r" b="b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ABB4">
                      <a:gamma/>
                      <a:shade val="26275"/>
                      <a:invGamma/>
                    </a:srgbClr>
                  </a:gs>
                  <a:gs pos="100000">
                    <a:srgbClr val="00ABB4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SV" altLang="zh-CN"/>
              </a:p>
            </p:txBody>
          </p:sp>
          <p:sp>
            <p:nvSpPr>
              <p:cNvPr id="66" name="Freeform 43"/>
              <p:cNvSpPr>
                <a:spLocks/>
              </p:cNvSpPr>
              <p:nvPr/>
            </p:nvSpPr>
            <p:spPr bwMode="gray">
              <a:xfrm>
                <a:off x="1234" y="1717"/>
                <a:ext cx="510" cy="190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9CA4">
                      <a:alpha val="17999"/>
                    </a:srgb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SV" altLang="zh-CN"/>
              </a:p>
            </p:txBody>
          </p:sp>
          <p:sp>
            <p:nvSpPr>
              <p:cNvPr id="67" name="Oval 44"/>
              <p:cNvSpPr>
                <a:spLocks noChangeArrowheads="1"/>
              </p:cNvSpPr>
              <p:nvPr/>
            </p:nvSpPr>
            <p:spPr bwMode="gray">
              <a:xfrm>
                <a:off x="1295" y="1296"/>
                <a:ext cx="403" cy="440"/>
              </a:xfrm>
              <a:prstGeom prst="ellipse">
                <a:avLst/>
              </a:prstGeom>
              <a:gradFill rotWithShape="1">
                <a:gsLst>
                  <a:gs pos="0">
                    <a:srgbClr val="00A4AC">
                      <a:gamma/>
                      <a:shade val="56078"/>
                      <a:invGamma/>
                    </a:srgbClr>
                  </a:gs>
                  <a:gs pos="50000">
                    <a:srgbClr val="00A4AC"/>
                  </a:gs>
                  <a:gs pos="100000">
                    <a:srgbClr val="00A4AC">
                      <a:gamma/>
                      <a:shade val="5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SV" altLang="zh-CN"/>
              </a:p>
            </p:txBody>
          </p:sp>
          <p:sp>
            <p:nvSpPr>
              <p:cNvPr id="68" name="Freeform 45"/>
              <p:cNvSpPr>
                <a:spLocks/>
              </p:cNvSpPr>
              <p:nvPr/>
            </p:nvSpPr>
            <p:spPr bwMode="gray">
              <a:xfrm>
                <a:off x="1336" y="1303"/>
                <a:ext cx="319" cy="145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59D3D9">
                      <a:alpha val="17999"/>
                    </a:srgb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SV" altLang="zh-CN"/>
              </a:p>
            </p:txBody>
          </p:sp>
          <p:grpSp>
            <p:nvGrpSpPr>
              <p:cNvPr id="69" name="Group 46"/>
              <p:cNvGrpSpPr>
                <a:grpSpLocks/>
              </p:cNvGrpSpPr>
              <p:nvPr/>
            </p:nvGrpSpPr>
            <p:grpSpPr bwMode="auto">
              <a:xfrm rot="20302575" flipH="1">
                <a:off x="1232" y="1357"/>
                <a:ext cx="348" cy="114"/>
                <a:chOff x="2528" y="1060"/>
                <a:chExt cx="894" cy="236"/>
              </a:xfrm>
            </p:grpSpPr>
            <p:grpSp>
              <p:nvGrpSpPr>
                <p:cNvPr id="81" name="Group 4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87" name="AutoShape 4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88" name="AutoShape 4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89" name="AutoShape 5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90" name="AutoShape 5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</p:grpSp>
            <p:grpSp>
              <p:nvGrpSpPr>
                <p:cNvPr id="82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3" name="AutoShape 5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84" name="AutoShape 5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85" name="AutoShape 5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86" name="AutoShape 5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</p:grpSp>
          </p:grpSp>
          <p:grpSp>
            <p:nvGrpSpPr>
              <p:cNvPr id="70" name="Group 57"/>
              <p:cNvGrpSpPr>
                <a:grpSpLocks/>
              </p:cNvGrpSpPr>
              <p:nvPr/>
            </p:nvGrpSpPr>
            <p:grpSpPr bwMode="auto">
              <a:xfrm rot="19687084" flipH="1">
                <a:off x="1003" y="1823"/>
                <a:ext cx="511" cy="115"/>
                <a:chOff x="2528" y="1060"/>
                <a:chExt cx="894" cy="236"/>
              </a:xfrm>
            </p:grpSpPr>
            <p:grpSp>
              <p:nvGrpSpPr>
                <p:cNvPr id="71" name="Group 5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77" name="AutoShape 5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78" name="AutoShape 6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79" name="AutoShape 6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80" name="AutoShape 6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</p:grpSp>
            <p:grpSp>
              <p:nvGrpSpPr>
                <p:cNvPr id="72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73" name="AutoShape 6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74" name="AutoShape 6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75" name="AutoShape 6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76" name="AutoShape 6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</p:grpSp>
          </p:grpSp>
        </p:grpSp>
        <p:sp>
          <p:nvSpPr>
            <p:cNvPr id="32" name="Rectangle 68"/>
            <p:cNvSpPr>
              <a:spLocks noChangeArrowheads="1"/>
            </p:cNvSpPr>
            <p:nvPr/>
          </p:nvSpPr>
          <p:spPr bwMode="gray">
            <a:xfrm>
              <a:off x="1974850" y="3756019"/>
              <a:ext cx="1025794" cy="3077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SV" altLang="zh-CN" sz="1400" smtClean="0">
                  <a:solidFill>
                    <a:srgbClr val="FFFFFF"/>
                  </a:solidFill>
                  <a:ea typeface="宋体" charset="-122"/>
                </a:rPr>
                <a:t>Graduación</a:t>
              </a:r>
              <a:endParaRPr lang="es-SV" altLang="zh-CN" sz="1400">
                <a:solidFill>
                  <a:srgbClr val="FFFFFF"/>
                </a:solidFill>
                <a:ea typeface="宋体" charset="-122"/>
              </a:endParaRPr>
            </a:p>
          </p:txBody>
        </p:sp>
        <p:grpSp>
          <p:nvGrpSpPr>
            <p:cNvPr id="33" name="Group 69"/>
            <p:cNvGrpSpPr>
              <a:grpSpLocks/>
            </p:cNvGrpSpPr>
            <p:nvPr/>
          </p:nvGrpSpPr>
          <p:grpSpPr bwMode="auto">
            <a:xfrm>
              <a:off x="1843088" y="2632069"/>
              <a:ext cx="925512" cy="1123950"/>
              <a:chOff x="1008" y="1296"/>
              <a:chExt cx="891" cy="983"/>
            </a:xfrm>
          </p:grpSpPr>
          <p:grpSp>
            <p:nvGrpSpPr>
              <p:cNvPr id="35" name="Group 70"/>
              <p:cNvGrpSpPr>
                <a:grpSpLocks/>
              </p:cNvGrpSpPr>
              <p:nvPr/>
            </p:nvGrpSpPr>
            <p:grpSpPr bwMode="auto">
              <a:xfrm>
                <a:off x="1067" y="1298"/>
                <a:ext cx="828" cy="981"/>
                <a:chOff x="1175" y="3418"/>
                <a:chExt cx="381" cy="436"/>
              </a:xfrm>
            </p:grpSpPr>
            <p:sp>
              <p:nvSpPr>
                <p:cNvPr id="62" name="Freeform 71"/>
                <p:cNvSpPr>
                  <a:spLocks/>
                </p:cNvSpPr>
                <p:nvPr/>
              </p:nvSpPr>
              <p:spPr bwMode="gray">
                <a:xfrm>
                  <a:off x="1175" y="3589"/>
                  <a:ext cx="381" cy="265"/>
                </a:xfrm>
                <a:custGeom>
                  <a:avLst/>
                  <a:gdLst/>
                  <a:ahLst/>
                  <a:cxnLst>
                    <a:cxn ang="0">
                      <a:pos x="327" y="12"/>
                    </a:cxn>
                    <a:cxn ang="0">
                      <a:pos x="52" y="439"/>
                    </a:cxn>
                    <a:cxn ang="0">
                      <a:pos x="584" y="439"/>
                    </a:cxn>
                    <a:cxn ang="0">
                      <a:pos x="327" y="12"/>
                    </a:cxn>
                  </a:cxnLst>
                  <a:rect l="0" t="0" r="r" b="b"/>
                  <a:pathLst>
                    <a:path w="630" h="439">
                      <a:moveTo>
                        <a:pt x="327" y="12"/>
                      </a:moveTo>
                      <a:cubicBezTo>
                        <a:pt x="57" y="0"/>
                        <a:pt x="0" y="366"/>
                        <a:pt x="52" y="439"/>
                      </a:cubicBezTo>
                      <a:lnTo>
                        <a:pt x="584" y="439"/>
                      </a:lnTo>
                      <a:cubicBezTo>
                        <a:pt x="630" y="368"/>
                        <a:pt x="597" y="24"/>
                        <a:pt x="327" y="12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993300"/>
                    </a:gs>
                    <a:gs pos="100000">
                      <a:srgbClr val="9933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  <a:scene3d>
                  <a:camera prst="legacyPerspectiveTopRight"/>
                  <a:lightRig rig="legacyFlat2" dir="b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077F0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s-SV" altLang="zh-CN"/>
                </a:p>
              </p:txBody>
            </p:sp>
            <p:sp>
              <p:nvSpPr>
                <p:cNvPr id="63" name="Oval 72"/>
                <p:cNvSpPr>
                  <a:spLocks noChangeArrowheads="1"/>
                </p:cNvSpPr>
                <p:nvPr/>
              </p:nvSpPr>
              <p:spPr bwMode="gray">
                <a:xfrm>
                  <a:off x="1278" y="3418"/>
                  <a:ext cx="185" cy="19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3300"/>
                    </a:gs>
                    <a:gs pos="100000">
                      <a:srgbClr val="9933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  <a:scene3d>
                  <a:camera prst="legacyPerspectiveTopRight"/>
                  <a:lightRig rig="legacyFlat2" dir="b"/>
                </a:scene3d>
                <a:sp3d extrusionH="227000" prstMaterial="legacyMatte">
                  <a:bevelT w="13500" h="13500" prst="angle"/>
                  <a:bevelB w="13500" h="13500" prst="angle"/>
                  <a:extrusionClr>
                    <a:srgbClr val="077F07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s-SV" altLang="zh-CN"/>
                </a:p>
              </p:txBody>
            </p:sp>
          </p:grpSp>
          <p:sp>
            <p:nvSpPr>
              <p:cNvPr id="36" name="Freeform 73"/>
              <p:cNvSpPr>
                <a:spLocks/>
              </p:cNvSpPr>
              <p:nvPr/>
            </p:nvSpPr>
            <p:spPr bwMode="gray">
              <a:xfrm>
                <a:off x="1072" y="1679"/>
                <a:ext cx="827" cy="598"/>
              </a:xfrm>
              <a:custGeom>
                <a:avLst/>
                <a:gdLst/>
                <a:ahLst/>
                <a:cxnLst>
                  <a:cxn ang="0">
                    <a:pos x="327" y="12"/>
                  </a:cxn>
                  <a:cxn ang="0">
                    <a:pos x="52" y="439"/>
                  </a:cxn>
                  <a:cxn ang="0">
                    <a:pos x="584" y="439"/>
                  </a:cxn>
                  <a:cxn ang="0">
                    <a:pos x="327" y="12"/>
                  </a:cxn>
                </a:cxnLst>
                <a:rect l="0" t="0" r="r" b="b"/>
                <a:pathLst>
                  <a:path w="630" h="439">
                    <a:moveTo>
                      <a:pt x="327" y="12"/>
                    </a:moveTo>
                    <a:cubicBezTo>
                      <a:pt x="57" y="0"/>
                      <a:pt x="0" y="366"/>
                      <a:pt x="52" y="439"/>
                    </a:cubicBezTo>
                    <a:lnTo>
                      <a:pt x="584" y="439"/>
                    </a:lnTo>
                    <a:cubicBezTo>
                      <a:pt x="630" y="368"/>
                      <a:pt x="597" y="24"/>
                      <a:pt x="327" y="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3C052">
                      <a:gamma/>
                      <a:shade val="26275"/>
                      <a:invGamma/>
                    </a:srgbClr>
                  </a:gs>
                  <a:gs pos="100000">
                    <a:srgbClr val="93C052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SV" altLang="zh-CN"/>
              </a:p>
            </p:txBody>
          </p:sp>
          <p:sp>
            <p:nvSpPr>
              <p:cNvPr id="37" name="Freeform 74"/>
              <p:cNvSpPr>
                <a:spLocks/>
              </p:cNvSpPr>
              <p:nvPr/>
            </p:nvSpPr>
            <p:spPr bwMode="gray">
              <a:xfrm>
                <a:off x="1234" y="1717"/>
                <a:ext cx="510" cy="190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93C052">
                      <a:alpha val="17999"/>
                    </a:srgb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SV" altLang="zh-CN"/>
              </a:p>
            </p:txBody>
          </p:sp>
          <p:sp>
            <p:nvSpPr>
              <p:cNvPr id="38" name="Oval 75"/>
              <p:cNvSpPr>
                <a:spLocks noChangeArrowheads="1"/>
              </p:cNvSpPr>
              <p:nvPr/>
            </p:nvSpPr>
            <p:spPr bwMode="gray">
              <a:xfrm>
                <a:off x="1295" y="1296"/>
                <a:ext cx="403" cy="440"/>
              </a:xfrm>
              <a:prstGeom prst="ellipse">
                <a:avLst/>
              </a:prstGeom>
              <a:gradFill rotWithShape="1">
                <a:gsLst>
                  <a:gs pos="0">
                    <a:srgbClr val="93C052">
                      <a:gamma/>
                      <a:shade val="56078"/>
                      <a:invGamma/>
                    </a:srgbClr>
                  </a:gs>
                  <a:gs pos="50000">
                    <a:srgbClr val="93C052"/>
                  </a:gs>
                  <a:gs pos="100000">
                    <a:srgbClr val="93C052">
                      <a:gamma/>
                      <a:shade val="56078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SV" altLang="zh-CN"/>
              </a:p>
            </p:txBody>
          </p:sp>
          <p:sp>
            <p:nvSpPr>
              <p:cNvPr id="39" name="Freeform 76"/>
              <p:cNvSpPr>
                <a:spLocks/>
              </p:cNvSpPr>
              <p:nvPr/>
            </p:nvSpPr>
            <p:spPr bwMode="gray">
              <a:xfrm>
                <a:off x="1336" y="1303"/>
                <a:ext cx="319" cy="145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93C052">
                      <a:alpha val="17999"/>
                    </a:srgb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SV" altLang="zh-CN"/>
              </a:p>
            </p:txBody>
          </p:sp>
          <p:grpSp>
            <p:nvGrpSpPr>
              <p:cNvPr id="40" name="Group 77"/>
              <p:cNvGrpSpPr>
                <a:grpSpLocks/>
              </p:cNvGrpSpPr>
              <p:nvPr/>
            </p:nvGrpSpPr>
            <p:grpSpPr bwMode="auto">
              <a:xfrm rot="20302575" flipH="1">
                <a:off x="1232" y="1357"/>
                <a:ext cx="348" cy="114"/>
                <a:chOff x="2528" y="1060"/>
                <a:chExt cx="894" cy="236"/>
              </a:xfrm>
            </p:grpSpPr>
            <p:grpSp>
              <p:nvGrpSpPr>
                <p:cNvPr id="52" name="Group 7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58" name="AutoShape 7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59" name="AutoShape 8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60" name="AutoShape 8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61" name="AutoShape 8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</p:grpSp>
            <p:grpSp>
              <p:nvGrpSpPr>
                <p:cNvPr id="53" name="Group 8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54" name="AutoShape 8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55" name="AutoShape 8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56" name="AutoShape 8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57" name="AutoShape 8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</p:grpSp>
          </p:grpSp>
          <p:grpSp>
            <p:nvGrpSpPr>
              <p:cNvPr id="41" name="Group 88"/>
              <p:cNvGrpSpPr>
                <a:grpSpLocks/>
              </p:cNvGrpSpPr>
              <p:nvPr/>
            </p:nvGrpSpPr>
            <p:grpSpPr bwMode="auto">
              <a:xfrm rot="19687084" flipH="1">
                <a:off x="1003" y="1823"/>
                <a:ext cx="511" cy="115"/>
                <a:chOff x="2528" y="1060"/>
                <a:chExt cx="894" cy="236"/>
              </a:xfrm>
            </p:grpSpPr>
            <p:grpSp>
              <p:nvGrpSpPr>
                <p:cNvPr id="42" name="Group 89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8" name="AutoShape 90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49" name="AutoShape 91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50" name="AutoShape 92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51" name="AutoShape 93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</p:grpSp>
            <p:grpSp>
              <p:nvGrpSpPr>
                <p:cNvPr id="43" name="Group 94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44" name="AutoShape 95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45" name="AutoShape 96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46" name="AutoShape 97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  <p:sp>
                <p:nvSpPr>
                  <p:cNvPr id="47" name="AutoShape 98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5000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s-SV" altLang="zh-CN"/>
                  </a:p>
                </p:txBody>
              </p:sp>
            </p:grpSp>
          </p:grpSp>
        </p:grpSp>
        <p:sp>
          <p:nvSpPr>
            <p:cNvPr id="34" name="Rectangle 99"/>
            <p:cNvSpPr>
              <a:spLocks noChangeArrowheads="1"/>
            </p:cNvSpPr>
            <p:nvPr/>
          </p:nvSpPr>
          <p:spPr bwMode="auto">
            <a:xfrm>
              <a:off x="1357290" y="5407033"/>
              <a:ext cx="2184701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Char char="•"/>
              </a:pPr>
              <a:r>
                <a:rPr lang="es-SV" altLang="zh-CN" smtClean="0">
                  <a:ea typeface="宋体" charset="-122"/>
                </a:rPr>
                <a:t> Problemas de salud</a:t>
              </a:r>
            </a:p>
            <a:p>
              <a:pPr algn="l">
                <a:buFontTx/>
                <a:buChar char="•"/>
              </a:pPr>
              <a:r>
                <a:rPr lang="es-SV" altLang="zh-CN" smtClean="0">
                  <a:ea typeface="宋体" charset="-122"/>
                </a:rPr>
                <a:t> Conectividad</a:t>
              </a:r>
            </a:p>
            <a:p>
              <a:pPr algn="l">
                <a:buFontTx/>
                <a:buChar char="•"/>
              </a:pPr>
              <a:r>
                <a:rPr lang="es-SV" altLang="zh-CN" smtClean="0">
                  <a:ea typeface="宋体" charset="-122"/>
                </a:rPr>
                <a:t> Tiempo</a:t>
              </a:r>
              <a:endParaRPr lang="es-SV" altLang="zh-CN">
                <a:ea typeface="宋体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Dificultades encontradas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dirty="0" smtClean="0"/>
              <a:t>Espacios de coordinación por agendas de las instituciones organizadoras.</a:t>
            </a:r>
          </a:p>
          <a:p>
            <a:pPr algn="just"/>
            <a:r>
              <a:rPr lang="es-SV" dirty="0" smtClean="0"/>
              <a:t>Personal de instituciones gubernamentales y locales consultadas poco preparado en la ley de acceso a la información pública.</a:t>
            </a:r>
          </a:p>
          <a:p>
            <a:pPr algn="just"/>
            <a:r>
              <a:rPr lang="es-SV" dirty="0" smtClean="0"/>
              <a:t>Inseguridad social dificulta el acceso a la información de las instituciones.</a:t>
            </a:r>
          </a:p>
          <a:p>
            <a:pPr algn="just"/>
            <a:r>
              <a:rPr lang="es-SV" dirty="0" smtClean="0"/>
              <a:t>Mecanismo de convocatoria.</a:t>
            </a:r>
          </a:p>
          <a:p>
            <a:pPr algn="just"/>
            <a:endParaRPr lang="es-SV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Resultados obtenidos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SV" dirty="0" smtClean="0"/>
              <a:t>Fortalecimiento de los equipos docentes en proceso relacionados a la administración escolar:</a:t>
            </a:r>
          </a:p>
          <a:p>
            <a:pPr lvl="1"/>
            <a:r>
              <a:rPr lang="es-SV" dirty="0" smtClean="0"/>
              <a:t>Rendición de cuentas</a:t>
            </a:r>
          </a:p>
          <a:p>
            <a:pPr lvl="1"/>
            <a:r>
              <a:rPr lang="es-SV" dirty="0" smtClean="0"/>
              <a:t>Participación ciudadana</a:t>
            </a:r>
          </a:p>
          <a:p>
            <a:pPr lvl="1"/>
            <a:r>
              <a:rPr lang="es-SV" dirty="0" smtClean="0"/>
              <a:t>Transparencia</a:t>
            </a:r>
          </a:p>
          <a:p>
            <a:pPr lvl="1"/>
            <a:r>
              <a:rPr lang="es-SV" dirty="0" smtClean="0"/>
              <a:t>Combate a la corrupción</a:t>
            </a:r>
          </a:p>
          <a:p>
            <a:r>
              <a:rPr lang="es-SV" dirty="0" smtClean="0"/>
              <a:t>Desarrollo de conocimiento sobre procedimientos e información a los que tienen acceso como ciudadanos salvadoreños.</a:t>
            </a:r>
            <a:endParaRPr lang="es-SV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Resultados obtenidos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Iniciativas de algunos docentes de realizar recorridos a las instituciones de gobierno con sus estudiantes.</a:t>
            </a:r>
          </a:p>
          <a:p>
            <a:pPr lvl="1"/>
            <a:r>
              <a:rPr lang="es-SV" dirty="0" smtClean="0"/>
              <a:t>Instituto Nacional de San José Verapaz de San Vicente viajo a San Salvador con una delegación de 20 estudiantes visitando:</a:t>
            </a:r>
          </a:p>
          <a:p>
            <a:pPr lvl="2"/>
            <a:r>
              <a:rPr lang="es-SV" dirty="0" smtClean="0"/>
              <a:t>Ministerio de Hacienda</a:t>
            </a:r>
          </a:p>
          <a:p>
            <a:pPr lvl="2"/>
            <a:r>
              <a:rPr lang="es-SV" dirty="0" smtClean="0"/>
              <a:t>Centro Nacional de Registros</a:t>
            </a:r>
          </a:p>
          <a:p>
            <a:pPr lvl="2"/>
            <a:r>
              <a:rPr lang="es-SV" dirty="0" smtClean="0"/>
              <a:t>Dirección General de Estadística y Censos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8996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148" y="86974"/>
            <a:ext cx="7091276" cy="65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80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Opiniones de los docentes</a:t>
            </a:r>
            <a:endParaRPr lang="es-S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892480" cy="186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8892480" cy="250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Opiniones de los docentes</a:t>
            </a:r>
            <a:endParaRPr lang="es-SV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892480" cy="263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8820472" cy="207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Retos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Mejorar el desarrollo del diplomado</a:t>
            </a:r>
          </a:p>
          <a:p>
            <a:pPr lvl="1"/>
            <a:r>
              <a:rPr lang="es-SV" dirty="0" smtClean="0"/>
              <a:t>Actualización de materiales didácticos</a:t>
            </a:r>
          </a:p>
          <a:p>
            <a:pPr lvl="1"/>
            <a:r>
              <a:rPr lang="es-SV" dirty="0" smtClean="0"/>
              <a:t>Fortalecimiento del equipo de tutores</a:t>
            </a:r>
          </a:p>
          <a:p>
            <a:pPr lvl="1"/>
            <a:r>
              <a:rPr lang="es-SV" dirty="0" smtClean="0"/>
              <a:t>Establecer estrategias de implementación</a:t>
            </a:r>
          </a:p>
          <a:p>
            <a:r>
              <a:rPr lang="es-SV" dirty="0" smtClean="0"/>
              <a:t>Coordinar con otras instituciones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6709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66294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347663"/>
            <a:ext cx="6029325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90826"/>
            <a:ext cx="8208912" cy="348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08104" y="2404253"/>
            <a:ext cx="2581072" cy="1362075"/>
          </a:xfrm>
        </p:spPr>
        <p:txBody>
          <a:bodyPr>
            <a:normAutofit/>
          </a:bodyPr>
          <a:lstStyle/>
          <a:p>
            <a:r>
              <a:rPr lang="es-SV" sz="4800" cap="none" dirty="0" smtClean="0"/>
              <a:t>Gracias!</a:t>
            </a:r>
            <a:endParaRPr lang="es-SV" sz="4800" cap="non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5880100"/>
            <a:ext cx="7772400" cy="977900"/>
          </a:xfrm>
        </p:spPr>
        <p:txBody>
          <a:bodyPr>
            <a:normAutofit fontScale="92500" lnSpcReduction="20000"/>
          </a:bodyPr>
          <a:lstStyle/>
          <a:p>
            <a:r>
              <a:rPr lang="es-SV" dirty="0" smtClean="0">
                <a:solidFill>
                  <a:schemeClr val="bg1"/>
                </a:solidFill>
              </a:rPr>
              <a:t>Viceministerio de Ciencia y Tecnología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Dirección Nacional de Educación en Ciencia, Tecnología e Innovación</a:t>
            </a:r>
          </a:p>
          <a:p>
            <a:r>
              <a:rPr lang="es-SV" dirty="0" smtClean="0">
                <a:solidFill>
                  <a:schemeClr val="bg1"/>
                </a:solidFill>
              </a:rPr>
              <a:t>Gerencia de Educación Media Técnica y Tecnológica</a:t>
            </a:r>
          </a:p>
        </p:txBody>
      </p:sp>
      <p:pic>
        <p:nvPicPr>
          <p:cNvPr id="4" name="Picture 2" descr="http://cooperacion.rree.gob.sv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205040" cy="18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texto"/>
          <p:cNvSpPr txBox="1">
            <a:spLocks/>
          </p:cNvSpPr>
          <p:nvPr/>
        </p:nvSpPr>
        <p:spPr>
          <a:xfrm>
            <a:off x="323528" y="4611340"/>
            <a:ext cx="8568952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José Virgilio Peña – Secretaría de Participación Ciudadana, Transparencia y Anticorrupción – </a:t>
            </a:r>
            <a:r>
              <a:rPr lang="es-SV" dirty="0" smtClean="0">
                <a:solidFill>
                  <a:schemeClr val="tx1"/>
                </a:solidFill>
              </a:rPr>
              <a:t>jpeña@presidencia.gob.sv</a:t>
            </a:r>
          </a:p>
          <a:p>
            <a:r>
              <a:rPr lang="es-SV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Mario Ernesto </a:t>
            </a:r>
            <a:r>
              <a:rPr lang="es-SV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Juarez</a:t>
            </a:r>
            <a:r>
              <a:rPr lang="es-SV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Ministerio de Hacienda – </a:t>
            </a:r>
            <a:r>
              <a:rPr lang="es-SV" dirty="0" smtClean="0">
                <a:solidFill>
                  <a:schemeClr val="tx1"/>
                </a:solidFill>
              </a:rPr>
              <a:t>mjuarez@mh.gob.sv</a:t>
            </a:r>
          </a:p>
          <a:p>
            <a:r>
              <a:rPr lang="es-SV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Gilberto Alexander Motto – Ministerio de Educación – </a:t>
            </a:r>
            <a:r>
              <a:rPr lang="es-SV" dirty="0" smtClean="0">
                <a:solidFill>
                  <a:schemeClr val="tx1"/>
                </a:solidFill>
              </a:rPr>
              <a:t>gilberto.motto@mined.gob.sv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7" name="Picture 15" descr="https://adhb.files.wordpress.com/2011/03/control-ciudad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05064"/>
            <a:ext cx="1330583" cy="1224136"/>
          </a:xfrm>
          <a:prstGeom prst="rect">
            <a:avLst/>
          </a:prstGeom>
          <a:noFill/>
        </p:spPr>
      </p:pic>
      <p:pic>
        <p:nvPicPr>
          <p:cNvPr id="19" name="Picture 13" descr="http://csimg.mercamania.es/srv/ES/000064867973/T/340x340/C/FFFFFF/url/parche-bordado-tela-flecha.jpg"/>
          <p:cNvPicPr>
            <a:picLocks noChangeAspect="1" noChangeArrowheads="1"/>
          </p:cNvPicPr>
          <p:nvPr/>
        </p:nvPicPr>
        <p:blipFill>
          <a:blip r:embed="rId3" cstate="print"/>
          <a:srcRect t="26682" b="22178"/>
          <a:stretch>
            <a:fillRect/>
          </a:stretch>
        </p:blipFill>
        <p:spPr bwMode="auto">
          <a:xfrm rot="9704399">
            <a:off x="5503622" y="3484323"/>
            <a:ext cx="905412" cy="576537"/>
          </a:xfrm>
          <a:prstGeom prst="rect">
            <a:avLst/>
          </a:prstGeom>
          <a:noFill/>
        </p:spPr>
      </p:pic>
      <p:pic>
        <p:nvPicPr>
          <p:cNvPr id="17" name="Picture 13" descr="http://csimg.mercamania.es/srv/ES/000064867973/T/340x340/C/FFFFFF/url/parche-bordado-tela-flecha.jpg"/>
          <p:cNvPicPr>
            <a:picLocks noChangeAspect="1" noChangeArrowheads="1"/>
          </p:cNvPicPr>
          <p:nvPr/>
        </p:nvPicPr>
        <p:blipFill>
          <a:blip r:embed="rId4" cstate="print"/>
          <a:srcRect t="26682" b="22178"/>
          <a:stretch>
            <a:fillRect/>
          </a:stretch>
        </p:blipFill>
        <p:spPr bwMode="auto">
          <a:xfrm rot="19031129">
            <a:off x="6783287" y="4440556"/>
            <a:ext cx="832731" cy="476689"/>
          </a:xfrm>
          <a:prstGeom prst="rect">
            <a:avLst/>
          </a:prstGeom>
          <a:noFill/>
        </p:spPr>
      </p:pic>
      <p:pic>
        <p:nvPicPr>
          <p:cNvPr id="13314" name="Picture 2" descr="https://encrypted-tbn3.gstatic.com/images?q=tbn:ANd9GcQ5gPQzDI78pMYoYFZ_3ti-G6i2bkXpZIzXRPyM3WMQul7mfo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6804" y="2420888"/>
            <a:ext cx="1335313" cy="1157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6" name="Picture 4" descr="http://www.banderadeelsalvador.com/images/historia-de-la-bandera-de-el-salvador.jpg"/>
          <p:cNvPicPr>
            <a:picLocks noChangeAspect="1" noChangeArrowheads="1"/>
          </p:cNvPicPr>
          <p:nvPr/>
        </p:nvPicPr>
        <p:blipFill>
          <a:blip r:embed="rId6" cstate="print"/>
          <a:srcRect t="10800" b="26561"/>
          <a:stretch>
            <a:fillRect/>
          </a:stretch>
        </p:blipFill>
        <p:spPr bwMode="auto">
          <a:xfrm>
            <a:off x="683568" y="2636912"/>
            <a:ext cx="1903516" cy="1152128"/>
          </a:xfrm>
          <a:prstGeom prst="rect">
            <a:avLst/>
          </a:prstGeom>
          <a:noFill/>
        </p:spPr>
      </p:pic>
      <p:pic>
        <p:nvPicPr>
          <p:cNvPr id="13318" name="Picture 6" descr="http://cuestionentrerriana.com.ar/wp-content/uploads/cache/25422_thumbzo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029936" cy="1059118"/>
          </a:xfrm>
          <a:prstGeom prst="rect">
            <a:avLst/>
          </a:prstGeom>
          <a:noFill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5445224"/>
            <a:ext cx="1872208" cy="95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5445224"/>
            <a:ext cx="1697724" cy="964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5229200"/>
            <a:ext cx="1241301" cy="11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5362014"/>
            <a:ext cx="1728192" cy="109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5157192"/>
            <a:ext cx="1172895" cy="111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211960" y="2348880"/>
            <a:ext cx="96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Tributos</a:t>
            </a:r>
            <a:endParaRPr lang="es-S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3645024"/>
            <a:ext cx="208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Salvadoreño</a:t>
            </a:r>
            <a:endParaRPr lang="es-S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95518" y="3645024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Ciudadanos Salvadoreños</a:t>
            </a:r>
            <a:endParaRPr lang="es-S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91880" y="6488668"/>
            <a:ext cx="265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Bienes y Servicio Públicos</a:t>
            </a:r>
            <a:endParaRPr lang="es-SV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5" name="Picture 13" descr="http://csimg.mercamania.es/srv/ES/000064867973/T/340x340/C/FFFFFF/url/parche-bordado-tela-flecha.jpg"/>
          <p:cNvPicPr>
            <a:picLocks noChangeAspect="1" noChangeArrowheads="1"/>
          </p:cNvPicPr>
          <p:nvPr/>
        </p:nvPicPr>
        <p:blipFill>
          <a:blip r:embed="rId13" cstate="print"/>
          <a:srcRect t="26682" b="22178"/>
          <a:stretch>
            <a:fillRect/>
          </a:stretch>
        </p:blipFill>
        <p:spPr bwMode="auto">
          <a:xfrm rot="12072190">
            <a:off x="6040273" y="1767911"/>
            <a:ext cx="791319" cy="611429"/>
          </a:xfrm>
          <a:prstGeom prst="rect">
            <a:avLst/>
          </a:prstGeom>
          <a:noFill/>
        </p:spPr>
      </p:pic>
      <p:pic>
        <p:nvPicPr>
          <p:cNvPr id="15" name="Picture 13" descr="http://csimg.mercamania.es/srv/ES/000064867973/T/340x340/C/FFFFFF/url/parche-bordado-tela-flecha.jpg"/>
          <p:cNvPicPr>
            <a:picLocks noChangeAspect="1" noChangeArrowheads="1"/>
          </p:cNvPicPr>
          <p:nvPr/>
        </p:nvPicPr>
        <p:blipFill>
          <a:blip r:embed="rId14" cstate="print"/>
          <a:srcRect t="26682" b="22178"/>
          <a:stretch>
            <a:fillRect/>
          </a:stretch>
        </p:blipFill>
        <p:spPr bwMode="auto">
          <a:xfrm rot="9030326">
            <a:off x="2727645" y="2126528"/>
            <a:ext cx="1029981" cy="676775"/>
          </a:xfrm>
          <a:prstGeom prst="rect">
            <a:avLst/>
          </a:prstGeom>
          <a:noFill/>
        </p:spPr>
      </p:pic>
      <p:pic>
        <p:nvPicPr>
          <p:cNvPr id="16" name="Picture 13" descr="http://csimg.mercamania.es/srv/ES/000064867973/T/340x340/C/FFFFFF/url/parche-bordado-tela-flecha.jpg"/>
          <p:cNvPicPr>
            <a:picLocks noChangeAspect="1" noChangeArrowheads="1"/>
          </p:cNvPicPr>
          <p:nvPr/>
        </p:nvPicPr>
        <p:blipFill>
          <a:blip r:embed="rId15" cstate="print"/>
          <a:srcRect t="26682" b="22178"/>
          <a:stretch>
            <a:fillRect/>
          </a:stretch>
        </p:blipFill>
        <p:spPr bwMode="auto">
          <a:xfrm rot="2212139">
            <a:off x="1846763" y="4306679"/>
            <a:ext cx="964880" cy="598544"/>
          </a:xfrm>
          <a:prstGeom prst="rect">
            <a:avLst/>
          </a:prstGeom>
          <a:noFill/>
        </p:spPr>
      </p:pic>
      <p:sp>
        <p:nvSpPr>
          <p:cNvPr id="20" name="1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Propósito</a:t>
            </a:r>
            <a:endParaRPr lang="es-SV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915816" y="299695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Circulo Virtuoso de la Tributación</a:t>
            </a:r>
            <a:endParaRPr lang="es-SV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8477" y="2924944"/>
            <a:ext cx="4555523" cy="29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3600400" cy="226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3635896" y="314096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Curricular</a:t>
            </a:r>
            <a:endParaRPr lang="es-SV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3" descr="http://csimg.mercamania.es/srv/ES/000064867973/T/340x340/C/FFFFFF/url/parche-bordado-tela-flecha.jpg"/>
          <p:cNvPicPr>
            <a:picLocks noChangeAspect="1" noChangeArrowheads="1"/>
          </p:cNvPicPr>
          <p:nvPr/>
        </p:nvPicPr>
        <p:blipFill>
          <a:blip r:embed="rId4" cstate="print"/>
          <a:srcRect t="26682" b="22178"/>
          <a:stretch>
            <a:fillRect/>
          </a:stretch>
        </p:blipFill>
        <p:spPr bwMode="auto">
          <a:xfrm rot="1740637">
            <a:off x="5822747" y="3366502"/>
            <a:ext cx="791319" cy="611429"/>
          </a:xfrm>
          <a:prstGeom prst="rect">
            <a:avLst/>
          </a:prstGeom>
          <a:noFill/>
        </p:spPr>
      </p:pic>
      <p:pic>
        <p:nvPicPr>
          <p:cNvPr id="6" name="Picture 13" descr="http://csimg.mercamania.es/srv/ES/000064867973/T/340x340/C/FFFFFF/url/parche-bordado-tela-flecha.jpg"/>
          <p:cNvPicPr>
            <a:picLocks noChangeAspect="1" noChangeArrowheads="1"/>
          </p:cNvPicPr>
          <p:nvPr/>
        </p:nvPicPr>
        <p:blipFill>
          <a:blip r:embed="rId4" cstate="print"/>
          <a:srcRect t="26682" b="22178"/>
          <a:stretch>
            <a:fillRect/>
          </a:stretch>
        </p:blipFill>
        <p:spPr bwMode="auto">
          <a:xfrm rot="2086319">
            <a:off x="3379556" y="3023994"/>
            <a:ext cx="791319" cy="611429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Objetivo General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6336704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SV" dirty="0" smtClean="0"/>
              <a:t>Fomentar una cultura tributaria para </a:t>
            </a:r>
            <a:r>
              <a:rPr lang="es-SV" b="1" dirty="0" smtClean="0">
                <a:solidFill>
                  <a:srgbClr val="FF0000"/>
                </a:solidFill>
              </a:rPr>
              <a:t>cohesión social</a:t>
            </a:r>
            <a:r>
              <a:rPr lang="es-SV" dirty="0" smtClean="0"/>
              <a:t>, por medio de la educación de adultos, con enfoque de transparencia sobre recursos y el gasto público; proporcionando las </a:t>
            </a:r>
            <a:r>
              <a:rPr lang="es-ES" dirty="0" smtClean="0"/>
              <a:t>herramientas teóricas y prácticas al cuerpo docente de instituciones educativas públicas y privadas, para promover l</a:t>
            </a:r>
            <a:r>
              <a:rPr lang="es-SV" dirty="0" smtClean="0"/>
              <a:t>a </a:t>
            </a:r>
            <a:r>
              <a:rPr lang="es-SV" dirty="0" smtClean="0">
                <a:solidFill>
                  <a:srgbClr val="FF0000"/>
                </a:solidFill>
              </a:rPr>
              <a:t>participación activa </a:t>
            </a:r>
            <a:r>
              <a:rPr lang="es-SV" dirty="0" smtClean="0"/>
              <a:t>en el ejercicio de acciones de </a:t>
            </a:r>
            <a:r>
              <a:rPr lang="es-SV" dirty="0" smtClean="0">
                <a:solidFill>
                  <a:srgbClr val="FF0000"/>
                </a:solidFill>
              </a:rPr>
              <a:t>contraloría social</a:t>
            </a:r>
            <a:r>
              <a:rPr lang="es-SV" dirty="0" smtClean="0"/>
              <a:t> </a:t>
            </a:r>
            <a:r>
              <a:rPr lang="es-ES" dirty="0" smtClean="0"/>
              <a:t>desde los centros de enseñanza.</a:t>
            </a:r>
            <a:endParaRPr lang="es-SV" dirty="0"/>
          </a:p>
        </p:txBody>
      </p:sp>
      <p:pic>
        <p:nvPicPr>
          <p:cNvPr id="3074" name="Picture 2" descr="http://2.bp.blogspot.com/-XSehE4QXQDU/Te6R8G0xr6I/AAAAAAAAAHg/F-zVwBiieAI/s400/tiro%2Bal%2Bbla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98884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Características del Diplomado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01622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El Ministerio de Educación debe incluir en los planes y programas de estudio de educación formal para los niveles inicial, parvulario, básico y medio, contenidos que versen sobre:</a:t>
            </a:r>
            <a:endParaRPr lang="es-SV" dirty="0"/>
          </a:p>
        </p:txBody>
      </p:sp>
      <p:pic>
        <p:nvPicPr>
          <p:cNvPr id="10242" name="Picture 2" descr="https://encrypted-tbn2.gstatic.com/images?q=tbn:ANd9GcTltF2y3v5fv-bOW8HJUFz7rjOUtWDMZAMrJanRMeVZM0yh20AqJQ"/>
          <p:cNvPicPr>
            <a:picLocks noChangeAspect="1" noChangeArrowheads="1"/>
          </p:cNvPicPr>
          <p:nvPr/>
        </p:nvPicPr>
        <p:blipFill>
          <a:blip r:embed="rId2" cstate="print"/>
          <a:srcRect t="20250" b="15626"/>
          <a:stretch>
            <a:fillRect/>
          </a:stretch>
        </p:blipFill>
        <p:spPr bwMode="auto">
          <a:xfrm>
            <a:off x="6899978" y="4149080"/>
            <a:ext cx="2143125" cy="136815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611559" y="3717032"/>
            <a:ext cx="6120681" cy="194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i="1" dirty="0" smtClean="0"/>
              <a:t>La importancia democratizadora de la transparencia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i="1" dirty="0" smtClean="0"/>
              <a:t>El derecho de acceso a la información pública,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i="1" dirty="0" smtClean="0"/>
              <a:t>El derecho a la participación ciudadana para la toma de decisiones y el control de la gestión pública  </a:t>
            </a: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000" i="1" dirty="0" smtClean="0"/>
              <a:t>El derecho a la protección de datos personales.</a:t>
            </a:r>
            <a:endParaRPr lang="es-SV" sz="2000" i="1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3671506" y="6421814"/>
            <a:ext cx="543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i="1" dirty="0" smtClean="0">
                <a:solidFill>
                  <a:schemeClr val="bg1"/>
                </a:solidFill>
              </a:rPr>
              <a:t>Art. 45 y 46 de la Ley de Acceso a la Información Pública</a:t>
            </a:r>
            <a:endParaRPr lang="es-SV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Características del diplomado</a:t>
            </a:r>
            <a:endParaRPr lang="es-SV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423528" y="1493165"/>
            <a:ext cx="4267200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SV" altLang="zh-CN" sz="2400" b="1" dirty="0">
                <a:solidFill>
                  <a:srgbClr val="D7181F"/>
                </a:solidFill>
                <a:ea typeface="宋体" charset="-122"/>
              </a:rPr>
              <a:t>A</a:t>
            </a:r>
            <a:r>
              <a:rPr lang="es-SV" altLang="zh-CN" sz="2400" b="1" dirty="0" smtClean="0">
                <a:solidFill>
                  <a:srgbClr val="D7181F"/>
                </a:solidFill>
                <a:ea typeface="宋体" charset="-122"/>
              </a:rPr>
              <a:t>. Jornadas Presenciales</a:t>
            </a:r>
            <a:r>
              <a:rPr lang="es-SV" altLang="zh-CN" sz="1600" b="1" dirty="0" smtClean="0">
                <a:ea typeface="宋体" charset="-122"/>
              </a:rPr>
              <a:t>       </a:t>
            </a:r>
            <a:endParaRPr lang="es-SV" altLang="zh-CN" sz="1600" b="1" dirty="0">
              <a:ea typeface="宋体" charset="-12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black">
          <a:xfrm>
            <a:off x="4448204" y="2636826"/>
            <a:ext cx="441960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s-SV" altLang="zh-CN"/>
          </a:p>
        </p:txBody>
      </p:sp>
      <p:grpSp>
        <p:nvGrpSpPr>
          <p:cNvPr id="8" name="组合 31"/>
          <p:cNvGrpSpPr/>
          <p:nvPr/>
        </p:nvGrpSpPr>
        <p:grpSpPr>
          <a:xfrm>
            <a:off x="467544" y="3140968"/>
            <a:ext cx="842172" cy="2035858"/>
            <a:chOff x="467544" y="3140968"/>
            <a:chExt cx="842172" cy="2035858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gray">
            <a:xfrm rot="16200000" flipV="1">
              <a:off x="579466" y="4446576"/>
              <a:ext cx="735013" cy="725487"/>
            </a:xfrm>
            <a:prstGeom prst="cube">
              <a:avLst>
                <a:gd name="adj" fmla="val 23792"/>
              </a:avLst>
            </a:prstGeom>
            <a:gradFill flip="none"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invGray">
            <a:xfrm rot="16200000" flipV="1">
              <a:off x="394523" y="3671082"/>
              <a:ext cx="1109662" cy="717550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gray">
            <a:xfrm>
              <a:off x="467544" y="3140968"/>
              <a:ext cx="78887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SV" altLang="zh-CN" b="1" dirty="0" smtClean="0">
                  <a:solidFill>
                    <a:srgbClr val="1C1C1C"/>
                  </a:solidFill>
                  <a:ea typeface="宋体" charset="-122"/>
                </a:rPr>
                <a:t>Textos</a:t>
              </a:r>
              <a:endParaRPr lang="es-SV" altLang="zh-CN" b="1" dirty="0">
                <a:solidFill>
                  <a:srgbClr val="1C1C1C"/>
                </a:solidFill>
                <a:ea typeface="宋体" charset="-122"/>
              </a:endParaRPr>
            </a:p>
          </p:txBody>
        </p:sp>
      </p:grpSp>
      <p:grpSp>
        <p:nvGrpSpPr>
          <p:cNvPr id="13" name="组合 32"/>
          <p:cNvGrpSpPr/>
          <p:nvPr/>
        </p:nvGrpSpPr>
        <p:grpSpPr>
          <a:xfrm>
            <a:off x="1403648" y="2636912"/>
            <a:ext cx="830677" cy="2539914"/>
            <a:chOff x="1403648" y="2636912"/>
            <a:chExt cx="830677" cy="2539914"/>
          </a:xfrm>
        </p:grpSpPr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 rot="16200000" flipV="1">
              <a:off x="1278760" y="4233057"/>
              <a:ext cx="1160463" cy="727075"/>
            </a:xfrm>
            <a:prstGeom prst="cube">
              <a:avLst>
                <a:gd name="adj" fmla="val 23792"/>
              </a:avLst>
            </a:prstGeom>
            <a:gradFill flip="none"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invGray">
            <a:xfrm rot="16200000" flipV="1">
              <a:off x="1307334" y="3244045"/>
              <a:ext cx="1109663" cy="717550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gray">
            <a:xfrm>
              <a:off x="1403648" y="2636912"/>
              <a:ext cx="830677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SV" altLang="zh-CN" b="1" smtClean="0">
                  <a:solidFill>
                    <a:srgbClr val="1C1C1C"/>
                  </a:solidFill>
                  <a:ea typeface="宋体" charset="-122"/>
                </a:rPr>
                <a:t>Videos</a:t>
              </a:r>
              <a:endParaRPr lang="es-SV" altLang="zh-CN" b="1">
                <a:solidFill>
                  <a:srgbClr val="1C1C1C"/>
                </a:solidFill>
                <a:ea typeface="宋体" charset="-122"/>
              </a:endParaRPr>
            </a:p>
          </p:txBody>
        </p:sp>
      </p:grpSp>
      <p:grpSp>
        <p:nvGrpSpPr>
          <p:cNvPr id="18" name="组合 33"/>
          <p:cNvGrpSpPr/>
          <p:nvPr/>
        </p:nvGrpSpPr>
        <p:grpSpPr>
          <a:xfrm>
            <a:off x="2409854" y="2204864"/>
            <a:ext cx="725487" cy="2946562"/>
            <a:chOff x="2409854" y="2204864"/>
            <a:chExt cx="725487" cy="2946562"/>
          </a:xfrm>
        </p:grpSpPr>
        <p:sp>
          <p:nvSpPr>
            <p:cNvPr id="19" name="AutoShape 8"/>
            <p:cNvSpPr>
              <a:spLocks noChangeArrowheads="1"/>
            </p:cNvSpPr>
            <p:nvPr/>
          </p:nvSpPr>
          <p:spPr bwMode="gray">
            <a:xfrm rot="16200000" flipV="1">
              <a:off x="1956623" y="3972707"/>
              <a:ext cx="1631950" cy="725487"/>
            </a:xfrm>
            <a:prstGeom prst="cube">
              <a:avLst>
                <a:gd name="adj" fmla="val 23792"/>
              </a:avLst>
            </a:prstGeom>
            <a:gradFill flip="none"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20" name="AutoShape 9"/>
            <p:cNvSpPr>
              <a:spLocks noChangeArrowheads="1"/>
            </p:cNvSpPr>
            <p:nvPr/>
          </p:nvSpPr>
          <p:spPr bwMode="invGray">
            <a:xfrm rot="16200000" flipV="1">
              <a:off x="2222529" y="2747951"/>
              <a:ext cx="1109662" cy="715962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gray">
            <a:xfrm>
              <a:off x="2411760" y="2204864"/>
              <a:ext cx="70480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SV" altLang="zh-CN" b="1" smtClean="0">
                  <a:solidFill>
                    <a:srgbClr val="1C1C1C"/>
                  </a:solidFill>
                  <a:ea typeface="宋体" charset="-122"/>
                </a:rPr>
                <a:t>Foros</a:t>
              </a:r>
              <a:endParaRPr lang="es-SV" altLang="zh-CN" b="1">
                <a:solidFill>
                  <a:srgbClr val="1C1C1C"/>
                </a:solidFill>
                <a:ea typeface="宋体" charset="-122"/>
              </a:endParaRPr>
            </a:p>
          </p:txBody>
        </p:sp>
      </p:grpSp>
      <p:grpSp>
        <p:nvGrpSpPr>
          <p:cNvPr id="23" name="组合 34"/>
          <p:cNvGrpSpPr/>
          <p:nvPr/>
        </p:nvGrpSpPr>
        <p:grpSpPr>
          <a:xfrm>
            <a:off x="3275856" y="1700808"/>
            <a:ext cx="794641" cy="3450618"/>
            <a:chOff x="3275856" y="1700808"/>
            <a:chExt cx="794641" cy="3450618"/>
          </a:xfrm>
        </p:grpSpPr>
        <p:sp>
          <p:nvSpPr>
            <p:cNvPr id="24" name="AutoShape 6"/>
            <p:cNvSpPr>
              <a:spLocks noChangeArrowheads="1"/>
            </p:cNvSpPr>
            <p:nvPr/>
          </p:nvSpPr>
          <p:spPr bwMode="gray">
            <a:xfrm rot="16200000" flipV="1">
              <a:off x="2605910" y="3725057"/>
              <a:ext cx="2125663" cy="727075"/>
            </a:xfrm>
            <a:prstGeom prst="cube">
              <a:avLst>
                <a:gd name="adj" fmla="val 23792"/>
              </a:avLst>
            </a:prstGeom>
            <a:gradFill flip="none"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25" name="AutoShape 7"/>
            <p:cNvSpPr>
              <a:spLocks noChangeArrowheads="1"/>
            </p:cNvSpPr>
            <p:nvPr/>
          </p:nvSpPr>
          <p:spPr bwMode="invGray">
            <a:xfrm rot="16200000" flipV="1">
              <a:off x="3118672" y="2253445"/>
              <a:ext cx="1109663" cy="717550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SV" altLang="zh-CN"/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gray">
            <a:xfrm>
              <a:off x="3275856" y="1700808"/>
              <a:ext cx="79464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SV" altLang="zh-CN" b="1" smtClean="0">
                  <a:solidFill>
                    <a:srgbClr val="1C1C1C"/>
                  </a:solidFill>
                  <a:ea typeface="宋体" charset="-122"/>
                </a:rPr>
                <a:t>Tareas</a:t>
              </a:r>
              <a:endParaRPr lang="es-SV" altLang="zh-CN" b="1">
                <a:solidFill>
                  <a:srgbClr val="1C1C1C"/>
                </a:solidFill>
                <a:ea typeface="宋体" charset="-122"/>
              </a:endParaRPr>
            </a:p>
          </p:txBody>
        </p:sp>
      </p:grp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423528" y="2762403"/>
            <a:ext cx="4444276" cy="535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SV" altLang="zh-CN" sz="2400" b="1" dirty="0">
                <a:solidFill>
                  <a:srgbClr val="D7181F"/>
                </a:solidFill>
                <a:ea typeface="宋体" charset="-122"/>
              </a:rPr>
              <a:t>B</a:t>
            </a:r>
            <a:r>
              <a:rPr lang="es-SV" altLang="zh-CN" sz="2400" b="1" dirty="0" smtClean="0">
                <a:solidFill>
                  <a:srgbClr val="D7181F"/>
                </a:solidFill>
                <a:ea typeface="宋体" charset="-122"/>
              </a:rPr>
              <a:t>. Jornadas Virtuales</a:t>
            </a:r>
          </a:p>
        </p:txBody>
      </p:sp>
      <p:sp>
        <p:nvSpPr>
          <p:cNvPr id="29" name="Freeform 14"/>
          <p:cNvSpPr>
            <a:spLocks/>
          </p:cNvSpPr>
          <p:nvPr/>
        </p:nvSpPr>
        <p:spPr bwMode="gray">
          <a:xfrm flipH="1">
            <a:off x="765204" y="2636826"/>
            <a:ext cx="3022600" cy="2432050"/>
          </a:xfrm>
          <a:custGeom>
            <a:avLst/>
            <a:gdLst/>
            <a:ahLst/>
            <a:cxnLst>
              <a:cxn ang="0">
                <a:pos x="120" y="288"/>
              </a:cxn>
              <a:cxn ang="0">
                <a:pos x="546" y="945"/>
              </a:cxn>
              <a:cxn ang="0">
                <a:pos x="1257" y="972"/>
              </a:cxn>
              <a:cxn ang="0">
                <a:pos x="1755" y="1413"/>
              </a:cxn>
              <a:cxn ang="0">
                <a:pos x="1287" y="924"/>
              </a:cxn>
              <a:cxn ang="0">
                <a:pos x="600" y="867"/>
              </a:cxn>
              <a:cxn ang="0">
                <a:pos x="237" y="210"/>
              </a:cxn>
              <a:cxn ang="0">
                <a:pos x="354" y="129"/>
              </a:cxn>
              <a:cxn ang="0">
                <a:pos x="6" y="0"/>
              </a:cxn>
              <a:cxn ang="0">
                <a:pos x="0" y="393"/>
              </a:cxn>
              <a:cxn ang="0">
                <a:pos x="120" y="288"/>
              </a:cxn>
            </a:cxnLst>
            <a:rect l="0" t="0" r="r" b="b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s-SV" altLang="zh-CN"/>
          </a:p>
        </p:txBody>
      </p:sp>
      <p:pic>
        <p:nvPicPr>
          <p:cNvPr id="1026" name="Picture 2" descr="https://moodle.org/pluginfile.php/115/mod_forum/attachment/14357/logo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56" y="5256607"/>
            <a:ext cx="1836895" cy="53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4699724" y="3257317"/>
            <a:ext cx="4444276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SV" altLang="zh-CN" sz="1600" b="1" dirty="0" smtClean="0">
                <a:ea typeface="宋体" charset="-122"/>
              </a:rPr>
              <a:t>Ocho sesiones semanales</a:t>
            </a:r>
          </a:p>
          <a:p>
            <a:pPr algn="l">
              <a:lnSpc>
                <a:spcPct val="120000"/>
              </a:lnSpc>
            </a:pPr>
            <a:r>
              <a:rPr lang="es-SV" altLang="zh-CN" sz="1600" b="1" dirty="0" smtClean="0">
                <a:ea typeface="宋体" charset="-122"/>
              </a:rPr>
              <a:t>Utilización de plataforma para entornos virtuales</a:t>
            </a:r>
          </a:p>
          <a:p>
            <a:pPr algn="l">
              <a:lnSpc>
                <a:spcPct val="120000"/>
              </a:lnSpc>
            </a:pPr>
            <a:r>
              <a:rPr lang="es-SV" altLang="zh-CN" sz="1600" b="1" dirty="0" smtClean="0">
                <a:ea typeface="宋体" charset="-122"/>
              </a:rPr>
              <a:t>Adopción de material previamente elaborado</a:t>
            </a:r>
            <a:endParaRPr lang="es-SV" altLang="zh-CN" sz="1600" b="1" dirty="0">
              <a:ea typeface="宋体" charset="-122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4708298" y="1984004"/>
            <a:ext cx="4267200" cy="68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s-SV" altLang="zh-CN" sz="1600" b="1" dirty="0" smtClean="0">
                <a:ea typeface="宋体" charset="-122"/>
              </a:rPr>
              <a:t>Una inicial y una final</a:t>
            </a:r>
          </a:p>
          <a:p>
            <a:pPr algn="l">
              <a:lnSpc>
                <a:spcPct val="120000"/>
              </a:lnSpc>
            </a:pPr>
            <a:r>
              <a:rPr lang="es-SV" altLang="zh-CN" sz="1600" b="1" dirty="0" smtClean="0">
                <a:ea typeface="宋体" charset="-122"/>
              </a:rPr>
              <a:t>       </a:t>
            </a:r>
            <a:endParaRPr lang="es-SV" altLang="zh-CN" sz="1600" b="1" dirty="0">
              <a:ea typeface="宋体" charset="-122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896" y="4354714"/>
            <a:ext cx="1588393" cy="204797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069" y="4360271"/>
            <a:ext cx="1477059" cy="147705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810" y="4354714"/>
            <a:ext cx="1354817" cy="20479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Contenido del Diplomado</a:t>
            </a:r>
            <a:endParaRPr lang="es-SV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14414" y="1808163"/>
            <a:ext cx="1724025" cy="482600"/>
            <a:chOff x="816" y="2304"/>
            <a:chExt cx="1440" cy="448"/>
          </a:xfrm>
        </p:grpSpPr>
        <p:sp>
          <p:nvSpPr>
            <p:cNvPr id="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SV" altLang="zh-CN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s-SV" altLang="zh-CN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Semana 2</a:t>
              </a:r>
              <a:endParaRPr lang="es-SV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214414" y="2951163"/>
            <a:ext cx="1724025" cy="482600"/>
            <a:chOff x="816" y="2304"/>
            <a:chExt cx="1440" cy="448"/>
          </a:xfrm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SV" altLang="zh-CN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s-SV" altLang="zh-CN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Semana 3</a:t>
              </a:r>
              <a:endParaRPr lang="es-SV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214414" y="4094163"/>
            <a:ext cx="1724025" cy="482600"/>
            <a:chOff x="816" y="2304"/>
            <a:chExt cx="1440" cy="448"/>
          </a:xfrm>
        </p:grpSpPr>
        <p:sp>
          <p:nvSpPr>
            <p:cNvPr id="10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SV" altLang="zh-CN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s-SV" altLang="zh-CN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Semana 4</a:t>
              </a:r>
              <a:endParaRPr lang="es-SV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14414" y="5237163"/>
            <a:ext cx="1724025" cy="482600"/>
            <a:chOff x="816" y="2304"/>
            <a:chExt cx="1440" cy="448"/>
          </a:xfrm>
        </p:grpSpPr>
        <p:sp>
          <p:nvSpPr>
            <p:cNvPr id="13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SV" altLang="zh-CN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24314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s-SV" altLang="zh-CN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Semana 5</a:t>
              </a:r>
              <a:endParaRPr lang="es-SV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cxnSp>
        <p:nvCxnSpPr>
          <p:cNvPr id="15" name="AutoShape 15"/>
          <p:cNvCxnSpPr>
            <a:cxnSpLocks noChangeShapeType="1"/>
          </p:cNvCxnSpPr>
          <p:nvPr/>
        </p:nvCxnSpPr>
        <p:spPr bwMode="gray">
          <a:xfrm>
            <a:off x="2071664" y="2235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6" name="AutoShape 16"/>
          <p:cNvCxnSpPr>
            <a:cxnSpLocks noChangeShapeType="1"/>
          </p:cNvCxnSpPr>
          <p:nvPr/>
        </p:nvCxnSpPr>
        <p:spPr bwMode="gray">
          <a:xfrm>
            <a:off x="2071664" y="3378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7" name="AutoShape 17"/>
          <p:cNvCxnSpPr>
            <a:cxnSpLocks noChangeShapeType="1"/>
          </p:cNvCxnSpPr>
          <p:nvPr/>
        </p:nvCxnSpPr>
        <p:spPr bwMode="gray">
          <a:xfrm>
            <a:off x="2071664" y="4521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128814" y="25209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128814" y="37655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2128814" y="4883150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944778" y="1835532"/>
            <a:ext cx="464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5600" lvl="1">
              <a:spcBef>
                <a:spcPct val="20000"/>
              </a:spcBef>
              <a:defRPr/>
            </a:pPr>
            <a:r>
              <a:rPr lang="es-SV" altLang="zh-CN" dirty="0" smtClean="0">
                <a:ea typeface="宋体" charset="-122"/>
              </a:rPr>
              <a:t>Transparencia, ética y buen gobierno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944778" y="2857496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5600" lvl="1">
              <a:spcBef>
                <a:spcPct val="20000"/>
              </a:spcBef>
              <a:defRPr/>
            </a:pPr>
            <a:r>
              <a:rPr lang="es-SV" altLang="zh-CN" dirty="0" smtClean="0">
                <a:ea typeface="宋体" charset="-122"/>
              </a:rPr>
              <a:t>Generalidades del Sistema Tributario Salvadoreño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087654" y="4000504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5600" lvl="1">
              <a:spcBef>
                <a:spcPct val="20000"/>
              </a:spcBef>
              <a:defRPr/>
            </a:pPr>
            <a:r>
              <a:rPr lang="es-SV" altLang="zh-CN" dirty="0" smtClean="0">
                <a:ea typeface="宋体" charset="-122"/>
              </a:rPr>
              <a:t>Generalidades del Presupuesto General  del Estado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087654" y="5143512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5600" lvl="1">
              <a:spcBef>
                <a:spcPct val="20000"/>
              </a:spcBef>
              <a:defRPr/>
            </a:pPr>
            <a:r>
              <a:rPr lang="es-SV" altLang="zh-CN" dirty="0" smtClean="0">
                <a:ea typeface="宋体" charset="-122"/>
              </a:rPr>
              <a:t>Elementos de la Ley de Acceso a la Información Pública.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Contenido del Diplomado</a:t>
            </a:r>
            <a:endParaRPr lang="es-SV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14414" y="1808163"/>
            <a:ext cx="1724025" cy="482600"/>
            <a:chOff x="816" y="2304"/>
            <a:chExt cx="1440" cy="448"/>
          </a:xfrm>
        </p:grpSpPr>
        <p:sp>
          <p:nvSpPr>
            <p:cNvPr id="4" name="Freeform 4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SV" altLang="zh-CN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s-SV" altLang="zh-CN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Semana 6</a:t>
              </a:r>
              <a:endParaRPr lang="es-SV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1214414" y="2951163"/>
            <a:ext cx="1724025" cy="482600"/>
            <a:chOff x="816" y="2304"/>
            <a:chExt cx="1440" cy="448"/>
          </a:xfrm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SV" altLang="zh-CN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5137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s-SV" altLang="zh-CN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Semana 7</a:t>
              </a:r>
              <a:endParaRPr lang="es-SV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214414" y="4094163"/>
            <a:ext cx="1724025" cy="482600"/>
            <a:chOff x="816" y="2304"/>
            <a:chExt cx="1440" cy="448"/>
          </a:xfrm>
        </p:grpSpPr>
        <p:sp>
          <p:nvSpPr>
            <p:cNvPr id="10" name="Freeform 10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SV" altLang="zh-CN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100000">
                  <a:schemeClr val="accent3">
                    <a:lumMod val="75000"/>
                  </a:schemeClr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s-SV" altLang="zh-CN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Semana 8</a:t>
              </a:r>
              <a:endParaRPr lang="es-SV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1214414" y="5237163"/>
            <a:ext cx="1724025" cy="482600"/>
            <a:chOff x="816" y="2304"/>
            <a:chExt cx="1440" cy="448"/>
          </a:xfrm>
        </p:grpSpPr>
        <p:sp>
          <p:nvSpPr>
            <p:cNvPr id="13" name="Freeform 13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SV" altLang="zh-CN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24314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s-SV" altLang="zh-CN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ea typeface="宋体" charset="-122"/>
                </a:rPr>
                <a:t>Semana 9</a:t>
              </a:r>
              <a:endParaRPr lang="es-SV" altLang="zh-CN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charset="-122"/>
              </a:endParaRPr>
            </a:p>
          </p:txBody>
        </p:sp>
      </p:grpSp>
      <p:cxnSp>
        <p:nvCxnSpPr>
          <p:cNvPr id="15" name="AutoShape 15"/>
          <p:cNvCxnSpPr>
            <a:cxnSpLocks noChangeShapeType="1"/>
          </p:cNvCxnSpPr>
          <p:nvPr/>
        </p:nvCxnSpPr>
        <p:spPr bwMode="gray">
          <a:xfrm>
            <a:off x="2071664" y="2235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6" name="AutoShape 16"/>
          <p:cNvCxnSpPr>
            <a:cxnSpLocks noChangeShapeType="1"/>
          </p:cNvCxnSpPr>
          <p:nvPr/>
        </p:nvCxnSpPr>
        <p:spPr bwMode="gray">
          <a:xfrm>
            <a:off x="2071664" y="3378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cxnSp>
        <p:nvCxnSpPr>
          <p:cNvPr id="17" name="AutoShape 17"/>
          <p:cNvCxnSpPr>
            <a:cxnSpLocks noChangeShapeType="1"/>
          </p:cNvCxnSpPr>
          <p:nvPr/>
        </p:nvCxnSpPr>
        <p:spPr bwMode="gray">
          <a:xfrm>
            <a:off x="2071664" y="4521200"/>
            <a:ext cx="4762" cy="715963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</p:cxn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128814" y="25209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128814" y="3765550"/>
            <a:ext cx="59436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2128814" y="4883150"/>
            <a:ext cx="5943600" cy="3175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131840" y="5157192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5600" lvl="1">
              <a:spcBef>
                <a:spcPct val="20000"/>
              </a:spcBef>
              <a:defRPr/>
            </a:pPr>
            <a:r>
              <a:rPr lang="es-SV" altLang="zh-CN" dirty="0" smtClean="0">
                <a:ea typeface="宋体" charset="-122"/>
              </a:rPr>
              <a:t>Educación Fiscal, Transparencia y Acceso a la Información Pública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131840" y="1844824"/>
            <a:ext cx="464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5600" lvl="1">
              <a:spcBef>
                <a:spcPct val="20000"/>
              </a:spcBef>
              <a:defRPr/>
            </a:pPr>
            <a:r>
              <a:rPr lang="es-SV" altLang="zh-CN" dirty="0" smtClean="0">
                <a:ea typeface="宋体" charset="-122"/>
              </a:rPr>
              <a:t>Mecanismo de participación ciudadana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131840" y="2996952"/>
            <a:ext cx="464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5600" lvl="1">
              <a:spcBef>
                <a:spcPct val="20000"/>
              </a:spcBef>
              <a:defRPr/>
            </a:pPr>
            <a:r>
              <a:rPr lang="es-SV" altLang="zh-CN" dirty="0" smtClean="0">
                <a:ea typeface="宋体" charset="-122"/>
              </a:rPr>
              <a:t>Mecanismos de combate a la corrupción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31840" y="4077072"/>
            <a:ext cx="4643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5600" lvl="1">
              <a:spcBef>
                <a:spcPct val="20000"/>
              </a:spcBef>
              <a:defRPr/>
            </a:pPr>
            <a:r>
              <a:rPr lang="es-SV" altLang="zh-CN" dirty="0" smtClean="0">
                <a:ea typeface="宋体" charset="-122"/>
              </a:rPr>
              <a:t>La Rendición de Cuentas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594</Words>
  <Application>Microsoft Office PowerPoint</Application>
  <PresentationFormat>Presentación en pantalla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Segoe UI</vt:lpstr>
      <vt:lpstr>Tema de Office</vt:lpstr>
      <vt:lpstr>Diplomado de Educación Fiscal y Transparencia</vt:lpstr>
      <vt:lpstr>Presentación de PowerPoint</vt:lpstr>
      <vt:lpstr>Propósito</vt:lpstr>
      <vt:lpstr>Presentación de PowerPoint</vt:lpstr>
      <vt:lpstr>Objetivo General</vt:lpstr>
      <vt:lpstr>Características del Diplomado</vt:lpstr>
      <vt:lpstr>Características del diplomado</vt:lpstr>
      <vt:lpstr>Contenido del Diplomado</vt:lpstr>
      <vt:lpstr>Contenido del Diplomado</vt:lpstr>
      <vt:lpstr>Inicio del diplomado</vt:lpstr>
      <vt:lpstr>Distribución de Docentes Inscritos</vt:lpstr>
      <vt:lpstr>Estadísticas del Diplomado</vt:lpstr>
      <vt:lpstr>Dificultades encontradas</vt:lpstr>
      <vt:lpstr>Resultados obtenidos</vt:lpstr>
      <vt:lpstr>Resultados obtenidos</vt:lpstr>
      <vt:lpstr>Presentación de PowerPoint</vt:lpstr>
      <vt:lpstr>Opiniones de los docentes</vt:lpstr>
      <vt:lpstr>Opiniones de los docentes</vt:lpstr>
      <vt:lpstr>Retos</vt:lpstr>
      <vt:lpstr>Gracias!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GMotto</dc:creator>
  <cp:lastModifiedBy>Gilberto Motto</cp:lastModifiedBy>
  <cp:revision>55</cp:revision>
  <dcterms:created xsi:type="dcterms:W3CDTF">2014-10-13T21:34:57Z</dcterms:created>
  <dcterms:modified xsi:type="dcterms:W3CDTF">2014-10-21T20:45:24Z</dcterms:modified>
</cp:coreProperties>
</file>